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9" r:id="rId1"/>
  </p:sldMasterIdLst>
  <p:notesMasterIdLst>
    <p:notesMasterId r:id="rId61"/>
  </p:notesMasterIdLst>
  <p:handoutMasterIdLst>
    <p:handoutMasterId r:id="rId62"/>
  </p:handoutMasterIdLst>
  <p:sldIdLst>
    <p:sldId id="597" r:id="rId2"/>
    <p:sldId id="256" r:id="rId3"/>
    <p:sldId id="599" r:id="rId4"/>
    <p:sldId id="596" r:id="rId5"/>
    <p:sldId id="585" r:id="rId6"/>
    <p:sldId id="586" r:id="rId7"/>
    <p:sldId id="644" r:id="rId8"/>
    <p:sldId id="587" r:id="rId9"/>
    <p:sldId id="589" r:id="rId10"/>
    <p:sldId id="590" r:id="rId11"/>
    <p:sldId id="591" r:id="rId12"/>
    <p:sldId id="592" r:id="rId13"/>
    <p:sldId id="602" r:id="rId14"/>
    <p:sldId id="595" r:id="rId15"/>
    <p:sldId id="643" r:id="rId16"/>
    <p:sldId id="600" r:id="rId17"/>
    <p:sldId id="601" r:id="rId18"/>
    <p:sldId id="603" r:id="rId19"/>
    <p:sldId id="604" r:id="rId20"/>
    <p:sldId id="605" r:id="rId21"/>
    <p:sldId id="606" r:id="rId22"/>
    <p:sldId id="607" r:id="rId23"/>
    <p:sldId id="608" r:id="rId24"/>
    <p:sldId id="609" r:id="rId25"/>
    <p:sldId id="610" r:id="rId26"/>
    <p:sldId id="611" r:id="rId27"/>
    <p:sldId id="612" r:id="rId28"/>
    <p:sldId id="613" r:id="rId29"/>
    <p:sldId id="614" r:id="rId30"/>
    <p:sldId id="615" r:id="rId31"/>
    <p:sldId id="616" r:id="rId32"/>
    <p:sldId id="617" r:id="rId33"/>
    <p:sldId id="645" r:id="rId34"/>
    <p:sldId id="618" r:id="rId35"/>
    <p:sldId id="619" r:id="rId36"/>
    <p:sldId id="620" r:id="rId37"/>
    <p:sldId id="621" r:id="rId38"/>
    <p:sldId id="622" r:id="rId39"/>
    <p:sldId id="623" r:id="rId40"/>
    <p:sldId id="625" r:id="rId41"/>
    <p:sldId id="626" r:id="rId42"/>
    <p:sldId id="649" r:id="rId43"/>
    <p:sldId id="646" r:id="rId44"/>
    <p:sldId id="628" r:id="rId45"/>
    <p:sldId id="647" r:id="rId46"/>
    <p:sldId id="629" r:id="rId47"/>
    <p:sldId id="630" r:id="rId48"/>
    <p:sldId id="631" r:id="rId49"/>
    <p:sldId id="632" r:id="rId50"/>
    <p:sldId id="633" r:id="rId51"/>
    <p:sldId id="634" r:id="rId52"/>
    <p:sldId id="635" r:id="rId53"/>
    <p:sldId id="636" r:id="rId54"/>
    <p:sldId id="637" r:id="rId55"/>
    <p:sldId id="638" r:id="rId56"/>
    <p:sldId id="639" r:id="rId57"/>
    <p:sldId id="640" r:id="rId58"/>
    <p:sldId id="642" r:id="rId59"/>
    <p:sldId id="641" r:id="rId60"/>
  </p:sldIdLst>
  <p:sldSz cx="9144000" cy="5143500" type="screen16x9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005696"/>
    <a:srgbClr val="303740"/>
    <a:srgbClr val="46505C"/>
    <a:srgbClr val="5E6C7C"/>
    <a:srgbClr val="F8F9FA"/>
    <a:srgbClr val="C6CDD4"/>
    <a:srgbClr val="E7EA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22" autoAdjust="0"/>
    <p:restoredTop sz="96370" autoAdjust="0"/>
  </p:normalViewPr>
  <p:slideViewPr>
    <p:cSldViewPr>
      <p:cViewPr varScale="1">
        <p:scale>
          <a:sx n="152" d="100"/>
          <a:sy n="152" d="100"/>
        </p:scale>
        <p:origin x="-444" y="-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-364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/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/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C479D6BB-E334-40D6-8ABA-9C53353AD301}" type="datetimeFigureOut">
              <a:rPr lang="zh-CN" altLang="en-US"/>
              <a:pPr>
                <a:defRPr/>
              </a:pPr>
              <a:t>2019/8/17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B50948B-0254-4C92-9285-F70D4BA14C3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3980367"/>
      </p:ext>
    </p:extLst>
  </p:cSld>
  <p:clrMap bg1="lt1" tx1="dk1" bg2="lt2" tx2="dk2" accent1="accent1" accent2="accent2" accent3="accent3" accent4="accent4" accent5="accent5" accent6="accent6" hlink="hlink" folHlink="folHlink"/>
  <p:hf sldNum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/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r>
              <a:rPr lang="zh-CN" altLang="en-US"/>
              <a:t>状元成才路</a:t>
            </a:r>
          </a:p>
        </p:txBody>
      </p:sp>
      <p:sp>
        <p:nvSpPr>
          <p:cNvPr id="3" name="日期占位符 2">
            <a:extLst>
              <a:ext uri="{FF2B5EF4-FFF2-40B4-BE49-F238E27FC236}"/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2C20AD95-3BA6-43A1-9C50-703DD5896ABE}" type="datetimeFigureOut">
              <a:rPr lang="zh-CN" altLang="en-US"/>
              <a:pPr>
                <a:defRPr/>
              </a:pPr>
              <a:t>2019/8/17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/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/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r>
              <a:rPr lang="zh-CN" altLang="en-US"/>
              <a:t>状元成才路</a:t>
            </a:r>
          </a:p>
        </p:txBody>
      </p:sp>
      <p:sp>
        <p:nvSpPr>
          <p:cNvPr id="7" name="灯片编号占位符 6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70C9184A-8AE1-4F9A-A1B6-129297D5618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429407"/>
      </p:ext>
    </p:extLst>
  </p:cSld>
  <p:clrMap bg1="lt1" tx1="dk1" bg2="lt2" tx2="dk2" accent1="accent1" accent2="accent2" accent3="accent3" accent4="accent4" accent5="accent5" accent6="accent6" hlink="hlink" folHlink="folHlink"/>
  <p:hf sldNum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70660" name="页脚占位符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mtClean="0"/>
              <a:t>状元成才路</a:t>
            </a:r>
          </a:p>
        </p:txBody>
      </p:sp>
      <p:sp>
        <p:nvSpPr>
          <p:cNvPr id="70661" name="页眉占位符 5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mtClean="0"/>
              <a:t>状元成才路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32" b="20602"/>
          <a:stretch>
            <a:fillRect/>
          </a:stretch>
        </p:blipFill>
        <p:spPr bwMode="auto">
          <a:xfrm>
            <a:off x="0" y="-7938"/>
            <a:ext cx="9117013" cy="5172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8912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4432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1776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4685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3269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/>
            </a:extLst>
          </p:cNvPr>
          <p:cNvSpPr/>
          <p:nvPr userDrawn="1"/>
        </p:nvSpPr>
        <p:spPr>
          <a:xfrm>
            <a:off x="250825" y="268288"/>
            <a:ext cx="8713788" cy="467995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3" name="图片 2">
            <a:extLst>
              <a:ext uri="{FF2B5EF4-FFF2-40B4-BE49-F238E27FC236}"/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1470"/>
            <a:ext cx="2482393" cy="18617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/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6733616" y="3302243"/>
            <a:ext cx="2482393" cy="186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566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1058863"/>
            <a:ext cx="9144000" cy="3241675"/>
          </a:xfrm>
          <a:prstGeom prst="rect">
            <a:avLst/>
          </a:prstGeom>
          <a:solidFill>
            <a:srgbClr val="5E6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3" name="组合 4"/>
          <p:cNvGrpSpPr>
            <a:grpSpLocks/>
          </p:cNvGrpSpPr>
          <p:nvPr userDrawn="1"/>
        </p:nvGrpSpPr>
        <p:grpSpPr bwMode="auto">
          <a:xfrm>
            <a:off x="-180975" y="3148013"/>
            <a:ext cx="2555875" cy="2078037"/>
            <a:chOff x="-684584" y="1563638"/>
            <a:chExt cx="4791858" cy="3896718"/>
          </a:xfrm>
        </p:grpSpPr>
        <p:sp>
          <p:nvSpPr>
            <p:cNvPr id="4" name="椭圆 3">
              <a:extLst>
                <a:ext uri="{FF2B5EF4-FFF2-40B4-BE49-F238E27FC236}"/>
              </a:extLst>
            </p:cNvPr>
            <p:cNvSpPr/>
            <p:nvPr userDrawn="1"/>
          </p:nvSpPr>
          <p:spPr>
            <a:xfrm>
              <a:off x="-23843" y="1774995"/>
              <a:ext cx="3470377" cy="3474005"/>
            </a:xfrm>
            <a:prstGeom prst="ellipse">
              <a:avLst/>
            </a:prstGeom>
            <a:noFill/>
            <a:ln>
              <a:solidFill>
                <a:srgbClr val="4650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5" name="图片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91" r="35040"/>
            <a:stretch>
              <a:fillRect/>
            </a:stretch>
          </p:blipFill>
          <p:spPr bwMode="auto">
            <a:xfrm>
              <a:off x="-684584" y="1563638"/>
              <a:ext cx="4791858" cy="389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18006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/>
            </a:extLst>
          </p:cNvPr>
          <p:cNvSpPr/>
          <p:nvPr userDrawn="1"/>
        </p:nvSpPr>
        <p:spPr>
          <a:xfrm>
            <a:off x="395288" y="339725"/>
            <a:ext cx="8497887" cy="4564063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/>
            </a:extLst>
          </p:cNvPr>
          <p:cNvSpPr/>
          <p:nvPr userDrawn="1"/>
        </p:nvSpPr>
        <p:spPr>
          <a:xfrm>
            <a:off x="684213" y="0"/>
            <a:ext cx="719137" cy="2066925"/>
          </a:xfrm>
          <a:prstGeom prst="rect">
            <a:avLst/>
          </a:prstGeom>
          <a:solidFill>
            <a:srgbClr val="5E6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4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2" b="69600"/>
          <a:stretch>
            <a:fillRect/>
          </a:stretch>
        </p:blipFill>
        <p:spPr bwMode="auto">
          <a:xfrm>
            <a:off x="5033963" y="3340100"/>
            <a:ext cx="3868737" cy="156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298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/>
            </a:extLst>
          </p:cNvPr>
          <p:cNvSpPr/>
          <p:nvPr userDrawn="1"/>
        </p:nvSpPr>
        <p:spPr>
          <a:xfrm>
            <a:off x="395288" y="339725"/>
            <a:ext cx="8497887" cy="4564063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771525"/>
            <a:ext cx="827088" cy="3529013"/>
          </a:xfrm>
          <a:prstGeom prst="rect">
            <a:avLst/>
          </a:prstGeom>
          <a:solidFill>
            <a:srgbClr val="5E6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4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2" b="69600"/>
          <a:stretch>
            <a:fillRect/>
          </a:stretch>
        </p:blipFill>
        <p:spPr bwMode="auto">
          <a:xfrm>
            <a:off x="5033963" y="3340100"/>
            <a:ext cx="3868737" cy="156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5564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5222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1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图片 6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514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2" r:id="rId4"/>
    <p:sldLayoutId id="2147483927" r:id="rId5"/>
    <p:sldLayoutId id="2147483928" r:id="rId6"/>
    <p:sldLayoutId id="2147483929" r:id="rId7"/>
    <p:sldLayoutId id="2147483930" r:id="rId8"/>
    <p:sldLayoutId id="2147483923" r:id="rId9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Relationship Id="rId5" Type="http://schemas.openxmlformats.org/officeDocument/2006/relationships/slide" Target="slide38.xml"/><Relationship Id="rId4" Type="http://schemas.openxmlformats.org/officeDocument/2006/relationships/slide" Target="slide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7.xml"/><Relationship Id="rId1" Type="http://schemas.openxmlformats.org/officeDocument/2006/relationships/audio" Target="file:///G:\&#19978;&#35838;&#35838;&#20214;&#27719;&#24635;\&#24453;&#26657;&#23545;\R&#20845;&#35821;&#19978;&#12304;&#25945;&#26696;&#21305;&#37197;&#29256;&#12305;&#25512;&#33616;&#10084;\&#31532;&#19968;&#21333;&#20803;&#12304;&#24050;&#26657;&#23545;&#12305;\3%20&#21476;&#35799;&#35789;&#19977;&#39318;%20&#12304;&#25945;&#26696;&#21305;&#37197;&#29256;&#12305;&#25512;&#33616;&#10084;\&#20013;&#22269;&#27665;&#20048;%20-%20&#21476;&#31581;&#29420;&#22863;.mp3" TargetMode="Externa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slide" Target="slide19.xml"/><Relationship Id="rId5" Type="http://schemas.openxmlformats.org/officeDocument/2006/relationships/image" Target="../media/image18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6.xml"/><Relationship Id="rId1" Type="http://schemas.openxmlformats.org/officeDocument/2006/relationships/audio" Target="file:///G:\&#19978;&#35838;&#35838;&#20214;&#27719;&#24635;\&#24453;&#26657;&#23545;\R&#20845;&#35821;&#19978;&#12304;&#25945;&#26696;&#21305;&#37197;&#29256;&#12305;&#25512;&#33616;&#10084;\&#31532;&#19968;&#21333;&#20803;&#12304;&#24050;&#26657;&#23545;&#12305;\3%20&#21476;&#35799;&#35789;&#19977;&#39318;%20&#12304;&#25945;&#26696;&#21305;&#37197;&#29256;&#12305;&#25512;&#33616;&#10084;\&#20110;&#31179;&#26059;%20-%20&#28180;&#33311;&#21809;&#26202;.mp3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slide" Target="slide38.xml"/><Relationship Id="rId5" Type="http://schemas.openxmlformats.org/officeDocument/2006/relationships/image" Target="../media/image40.png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slide" Target="slide4.xml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组合 14"/>
          <p:cNvGrpSpPr>
            <a:grpSpLocks/>
          </p:cNvGrpSpPr>
          <p:nvPr/>
        </p:nvGrpSpPr>
        <p:grpSpPr bwMode="auto">
          <a:xfrm>
            <a:off x="1116013" y="1246188"/>
            <a:ext cx="792162" cy="3097212"/>
            <a:chOff x="720726" y="1131590"/>
            <a:chExt cx="792089" cy="3096345"/>
          </a:xfrm>
        </p:grpSpPr>
        <p:pic>
          <p:nvPicPr>
            <p:cNvPr id="9225" name="图片 10">
              <a:hlinkClick r:id="rId2" action="ppaction://hlinksldjump"/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62" t="4285" r="28400" b="6395"/>
            <a:stretch>
              <a:fillRect/>
            </a:stretch>
          </p:blipFill>
          <p:spPr bwMode="auto">
            <a:xfrm>
              <a:off x="720726" y="1131590"/>
              <a:ext cx="792089" cy="30963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26" name="文本框 13">
              <a:hlinkClick r:id="rId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778625" y="1691036"/>
              <a:ext cx="677046" cy="2061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3200" b="1">
                  <a:solidFill>
                    <a:srgbClr val="AB7B3B"/>
                  </a:solidFill>
                  <a:latin typeface="黑体" pitchFamily="49" charset="-122"/>
                </a:rPr>
                <a:t>第</a:t>
              </a:r>
              <a:r>
                <a:rPr lang="en-US" altLang="zh-CN" sz="3200" b="1">
                  <a:solidFill>
                    <a:srgbClr val="AB7B3B"/>
                  </a:solidFill>
                  <a:latin typeface="黑体" pitchFamily="49" charset="-122"/>
                </a:rPr>
                <a:t>1</a:t>
              </a:r>
              <a:r>
                <a:rPr lang="zh-CN" altLang="en-US" sz="3200" b="1">
                  <a:solidFill>
                    <a:srgbClr val="AB7B3B"/>
                  </a:solidFill>
                  <a:latin typeface="黑体" pitchFamily="49" charset="-122"/>
                </a:rPr>
                <a:t>课时</a:t>
              </a:r>
            </a:p>
          </p:txBody>
        </p:sp>
      </p:grpSp>
      <p:grpSp>
        <p:nvGrpSpPr>
          <p:cNvPr id="5123" name="组合 19"/>
          <p:cNvGrpSpPr>
            <a:grpSpLocks/>
          </p:cNvGrpSpPr>
          <p:nvPr/>
        </p:nvGrpSpPr>
        <p:grpSpPr bwMode="auto">
          <a:xfrm>
            <a:off x="3348038" y="339725"/>
            <a:ext cx="792162" cy="3095625"/>
            <a:chOff x="720726" y="1131590"/>
            <a:chExt cx="792089" cy="3096345"/>
          </a:xfrm>
        </p:grpSpPr>
        <p:pic>
          <p:nvPicPr>
            <p:cNvPr id="9223" name="图片 20">
              <a:hlinkClick r:id="rId4" action="ppaction://hlinksldjump"/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62" t="4285" r="28400" b="6395"/>
            <a:stretch>
              <a:fillRect/>
            </a:stretch>
          </p:blipFill>
          <p:spPr bwMode="auto">
            <a:xfrm>
              <a:off x="720726" y="1131590"/>
              <a:ext cx="792089" cy="30963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24" name="文本框 21">
              <a:hlinkClick r:id="rId4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778625" y="1733700"/>
              <a:ext cx="677046" cy="2062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3200" b="1">
                  <a:solidFill>
                    <a:srgbClr val="AB7B3B"/>
                  </a:solidFill>
                  <a:latin typeface="黑体" pitchFamily="49" charset="-122"/>
                </a:rPr>
                <a:t>第</a:t>
              </a:r>
              <a:r>
                <a:rPr lang="en-US" altLang="zh-CN" sz="3200" b="1">
                  <a:solidFill>
                    <a:srgbClr val="AB7B3B"/>
                  </a:solidFill>
                  <a:latin typeface="黑体" pitchFamily="49" charset="-122"/>
                </a:rPr>
                <a:t>2</a:t>
              </a:r>
              <a:r>
                <a:rPr lang="zh-CN" altLang="en-US" sz="3200" b="1">
                  <a:solidFill>
                    <a:srgbClr val="AB7B3B"/>
                  </a:solidFill>
                  <a:latin typeface="黑体" pitchFamily="49" charset="-122"/>
                </a:rPr>
                <a:t>课时</a:t>
              </a:r>
            </a:p>
          </p:txBody>
        </p:sp>
      </p:grpSp>
      <p:grpSp>
        <p:nvGrpSpPr>
          <p:cNvPr id="5124" name="组合 22"/>
          <p:cNvGrpSpPr>
            <a:grpSpLocks/>
          </p:cNvGrpSpPr>
          <p:nvPr/>
        </p:nvGrpSpPr>
        <p:grpSpPr bwMode="auto">
          <a:xfrm>
            <a:off x="5364163" y="1058863"/>
            <a:ext cx="792162" cy="3097212"/>
            <a:chOff x="720726" y="1131590"/>
            <a:chExt cx="792089" cy="3096345"/>
          </a:xfrm>
        </p:grpSpPr>
        <p:pic>
          <p:nvPicPr>
            <p:cNvPr id="9221" name="图片 23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62" t="4285" r="28400" b="6395"/>
            <a:stretch>
              <a:fillRect/>
            </a:stretch>
          </p:blipFill>
          <p:spPr bwMode="auto">
            <a:xfrm>
              <a:off x="720726" y="1131590"/>
              <a:ext cx="792089" cy="30963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22" name="文本框 24">
              <a:hlinkClick r:id="rId5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778625" y="1734333"/>
              <a:ext cx="677046" cy="2061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3200" b="1">
                  <a:solidFill>
                    <a:srgbClr val="AB7B3B"/>
                  </a:solidFill>
                  <a:latin typeface="黑体" pitchFamily="49" charset="-122"/>
                </a:rPr>
                <a:t>第</a:t>
              </a:r>
              <a:r>
                <a:rPr lang="en-US" altLang="zh-CN" sz="3200" b="1">
                  <a:solidFill>
                    <a:srgbClr val="AB7B3B"/>
                  </a:solidFill>
                  <a:latin typeface="黑体" pitchFamily="49" charset="-122"/>
                </a:rPr>
                <a:t>3</a:t>
              </a:r>
              <a:r>
                <a:rPr lang="zh-CN" altLang="en-US" sz="3200" b="1">
                  <a:solidFill>
                    <a:srgbClr val="AB7B3B"/>
                  </a:solidFill>
                  <a:latin typeface="黑体" pitchFamily="49" charset="-122"/>
                </a:rPr>
                <a:t>课时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矩形 1"/>
          <p:cNvSpPr>
            <a:spLocks noChangeArrowheads="1"/>
          </p:cNvSpPr>
          <p:nvPr/>
        </p:nvSpPr>
        <p:spPr bwMode="auto">
          <a:xfrm>
            <a:off x="2700338" y="433388"/>
            <a:ext cx="3527425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zh-CN" altLang="en-US" sz="4400" b="1">
                <a:latin typeface="楷体" pitchFamily="49" charset="-122"/>
                <a:ea typeface="楷体" pitchFamily="49" charset="-122"/>
              </a:rPr>
              <a:t>日暮客愁新</a:t>
            </a: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504825" y="1377950"/>
            <a:ext cx="8110538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Font typeface="Wingdings" pitchFamily="2" charset="2"/>
              <a:buChar char="n"/>
            </a:pPr>
            <a:r>
              <a:rPr lang="zh-CN" altLang="en-US" sz="3200" b="1">
                <a:latin typeface="宋体" pitchFamily="2" charset="-122"/>
              </a:rPr>
              <a:t>作者的新愁是什么呢？</a:t>
            </a:r>
            <a:endParaRPr lang="en-US" altLang="zh-CN" sz="3200" b="1">
              <a:latin typeface="宋体" pitchFamily="2" charset="-122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834063" y="1203325"/>
            <a:ext cx="2268537" cy="127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20000"/>
              </a:lnSpc>
            </a:pPr>
            <a:r>
              <a:rPr lang="zh-CN" altLang="en-US" sz="3200" b="1">
                <a:solidFill>
                  <a:srgbClr val="FF0000"/>
                </a:solidFill>
                <a:latin typeface="宋体" pitchFamily="2" charset="-122"/>
              </a:rPr>
              <a:t>思乡之愁、</a:t>
            </a:r>
            <a:endParaRPr lang="en-US" altLang="zh-CN" sz="3200" b="1">
              <a:solidFill>
                <a:srgbClr val="FF0000"/>
              </a:solidFill>
              <a:latin typeface="宋体" pitchFamily="2" charset="-122"/>
            </a:endParaRPr>
          </a:p>
          <a:p>
            <a:pPr algn="ctr" eaLnBrk="1" hangingPunct="1">
              <a:lnSpc>
                <a:spcPct val="120000"/>
              </a:lnSpc>
            </a:pPr>
            <a:r>
              <a:rPr lang="zh-CN" altLang="en-US" sz="3200" b="1">
                <a:solidFill>
                  <a:srgbClr val="FF0000"/>
                </a:solidFill>
                <a:latin typeface="宋体" pitchFamily="2" charset="-122"/>
              </a:rPr>
              <a:t>寂寞之愁。</a:t>
            </a: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504825" y="2309813"/>
            <a:ext cx="8110538" cy="128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Font typeface="Wingdings" pitchFamily="2" charset="2"/>
              <a:buChar char="n"/>
            </a:pPr>
            <a:r>
              <a:rPr lang="zh-CN" altLang="en-US" sz="3200" b="1">
                <a:latin typeface="宋体" pitchFamily="2" charset="-122"/>
              </a:rPr>
              <a:t>你怎么知道他是思乡之愁呢？从哪个字可以看出来？</a:t>
            </a:r>
            <a:endParaRPr lang="en-US" altLang="zh-CN" sz="3200" b="1">
              <a:latin typeface="宋体" pitchFamily="2" charset="-122"/>
            </a:endParaRP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3762375" y="433388"/>
            <a:ext cx="14033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zh-CN" altLang="en-US" sz="44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客</a:t>
            </a:r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2555875" y="2995613"/>
            <a:ext cx="5118100" cy="68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20000"/>
              </a:lnSpc>
            </a:pPr>
            <a:r>
              <a:rPr lang="zh-CN" altLang="en-US" sz="3200" b="1">
                <a:solidFill>
                  <a:srgbClr val="FF0000"/>
                </a:solidFill>
                <a:latin typeface="宋体" pitchFamily="2" charset="-122"/>
              </a:rPr>
              <a:t>作者此时身处异乡。</a:t>
            </a:r>
          </a:p>
        </p:txBody>
      </p:sp>
      <p:sp>
        <p:nvSpPr>
          <p:cNvPr id="13" name="文本框 12"/>
          <p:cNvSpPr txBox="1">
            <a:spLocks noChangeArrowheads="1"/>
          </p:cNvSpPr>
          <p:nvPr/>
        </p:nvSpPr>
        <p:spPr bwMode="auto">
          <a:xfrm>
            <a:off x="504825" y="3724275"/>
            <a:ext cx="8110538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Font typeface="Wingdings" pitchFamily="2" charset="2"/>
              <a:buChar char="n"/>
            </a:pPr>
            <a:r>
              <a:rPr lang="zh-CN" altLang="en-US" sz="3200" b="1">
                <a:latin typeface="宋体" pitchFamily="2" charset="-122"/>
              </a:rPr>
              <a:t>是什么景物触动了诗人的思乡之情？</a:t>
            </a:r>
            <a:endParaRPr lang="en-US" altLang="zh-CN" sz="3200" b="1">
              <a:latin typeface="宋体" pitchFamily="2" charset="-122"/>
            </a:endParaRPr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7504113" y="3760788"/>
            <a:ext cx="1185862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20000"/>
              </a:lnSpc>
            </a:pPr>
            <a:r>
              <a:rPr lang="zh-CN" altLang="en-US" sz="3200" b="1">
                <a:solidFill>
                  <a:srgbClr val="FF0000"/>
                </a:solidFill>
                <a:latin typeface="宋体" pitchFamily="2" charset="-122"/>
              </a:rPr>
              <a:t>日暮</a:t>
            </a:r>
          </a:p>
        </p:txBody>
      </p:sp>
      <p:grpSp>
        <p:nvGrpSpPr>
          <p:cNvPr id="18442" name="组合 1"/>
          <p:cNvGrpSpPr>
            <a:grpSpLocks/>
          </p:cNvGrpSpPr>
          <p:nvPr/>
        </p:nvGrpSpPr>
        <p:grpSpPr bwMode="auto">
          <a:xfrm>
            <a:off x="2895600" y="369888"/>
            <a:ext cx="3135313" cy="977900"/>
            <a:chOff x="2123728" y="1993307"/>
            <a:chExt cx="3135852" cy="978451"/>
          </a:xfrm>
        </p:grpSpPr>
        <p:pic>
          <p:nvPicPr>
            <p:cNvPr id="18443" name="图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2087076" y="2345004"/>
              <a:ext cx="663406" cy="590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44" name="图片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632827" y="2029959"/>
              <a:ext cx="663406" cy="590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图片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5" b="1360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533400" y="1447800"/>
            <a:ext cx="810895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Font typeface="Wingdings" pitchFamily="2" charset="2"/>
              <a:buChar char="n"/>
            </a:pPr>
            <a:r>
              <a:rPr lang="zh-CN" altLang="en-US" sz="3200" b="1">
                <a:solidFill>
                  <a:schemeClr val="bg1"/>
                </a:solidFill>
                <a:latin typeface="宋体" pitchFamily="2" charset="-122"/>
              </a:rPr>
              <a:t>日暮是日落黄昏夕阳西下时分，这个时候你在干什么呢？</a:t>
            </a:r>
            <a:endParaRPr lang="en-US" altLang="zh-CN" sz="3200" b="1">
              <a:solidFill>
                <a:schemeClr val="bg1"/>
              </a:solidFill>
              <a:latin typeface="宋体" pitchFamily="2" charset="-122"/>
            </a:endParaRPr>
          </a:p>
        </p:txBody>
      </p:sp>
      <p:grpSp>
        <p:nvGrpSpPr>
          <p:cNvPr id="19460" name="组合 1"/>
          <p:cNvGrpSpPr>
            <a:grpSpLocks/>
          </p:cNvGrpSpPr>
          <p:nvPr/>
        </p:nvGrpSpPr>
        <p:grpSpPr bwMode="auto">
          <a:xfrm>
            <a:off x="395288" y="50800"/>
            <a:ext cx="2005012" cy="1085850"/>
            <a:chOff x="550222" y="160480"/>
            <a:chExt cx="2004620" cy="1084682"/>
          </a:xfrm>
        </p:grpSpPr>
        <p:sp>
          <p:nvSpPr>
            <p:cNvPr id="19461" name="矩形 3"/>
            <p:cNvSpPr>
              <a:spLocks noChangeArrowheads="1"/>
            </p:cNvSpPr>
            <p:nvPr/>
          </p:nvSpPr>
          <p:spPr bwMode="auto">
            <a:xfrm>
              <a:off x="688139" y="250018"/>
              <a:ext cx="1728787" cy="796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lnSpc>
                  <a:spcPct val="120000"/>
                </a:lnSpc>
              </a:pPr>
              <a:r>
                <a:rPr lang="zh-CN" altLang="en-US" sz="4400" b="1">
                  <a:solidFill>
                    <a:schemeClr val="bg1"/>
                  </a:solidFill>
                  <a:latin typeface="楷体" pitchFamily="49" charset="-122"/>
                  <a:ea typeface="楷体" pitchFamily="49" charset="-122"/>
                </a:rPr>
                <a:t>日 暮</a:t>
              </a:r>
            </a:p>
          </p:txBody>
        </p:sp>
        <p:pic>
          <p:nvPicPr>
            <p:cNvPr id="19462" name="图片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513570" y="618408"/>
              <a:ext cx="663406" cy="590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63" name="图片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928089" y="197132"/>
              <a:ext cx="663406" cy="590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7" b="7484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7" b="11736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5" b="1360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517525" y="1419225"/>
            <a:ext cx="810895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Font typeface="Wingdings" pitchFamily="2" charset="2"/>
              <a:buChar char="n"/>
            </a:pPr>
            <a:r>
              <a:rPr lang="zh-CN" altLang="en-US" sz="3200" b="1">
                <a:solidFill>
                  <a:schemeClr val="bg1"/>
                </a:solidFill>
                <a:latin typeface="宋体" pitchFamily="2" charset="-122"/>
              </a:rPr>
              <a:t>回到诗人所处的建德江，你看到了什么？想象画面，体会诗人的情感。</a:t>
            </a:r>
            <a:endParaRPr lang="en-US" altLang="zh-CN" sz="3200" b="1">
              <a:solidFill>
                <a:schemeClr val="bg1"/>
              </a:solidFill>
              <a:latin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矩形 2"/>
          <p:cNvSpPr>
            <a:spLocks noChangeArrowheads="1"/>
          </p:cNvSpPr>
          <p:nvPr/>
        </p:nvSpPr>
        <p:spPr bwMode="auto">
          <a:xfrm>
            <a:off x="1458913" y="511175"/>
            <a:ext cx="61912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20000"/>
              </a:lnSpc>
            </a:pPr>
            <a:r>
              <a:rPr lang="zh-CN" altLang="en-US" sz="40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移舟泊烟渚，日暮客愁新。</a:t>
            </a: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504825" y="1347788"/>
            <a:ext cx="8099425" cy="329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Font typeface="Wingdings" pitchFamily="2" charset="2"/>
              <a:buChar char="n"/>
            </a:pPr>
            <a:r>
              <a:rPr lang="zh-CN" altLang="en-US" sz="3200" b="1">
                <a:latin typeface="宋体" pitchFamily="2" charset="-122"/>
              </a:rPr>
              <a:t>作者满怀的愁绪向谁诉说呢？</a:t>
            </a:r>
            <a:endParaRPr lang="en-US" altLang="zh-CN" sz="3200" b="1">
              <a:latin typeface="宋体" pitchFamily="2" charset="-122"/>
            </a:endParaRPr>
          </a:p>
          <a:p>
            <a:pPr eaLnBrk="1" hangingPunct="1">
              <a:lnSpc>
                <a:spcPct val="130000"/>
              </a:lnSpc>
              <a:buFont typeface="Wingdings" pitchFamily="2" charset="2"/>
              <a:buChar char="n"/>
            </a:pPr>
            <a:r>
              <a:rPr lang="zh-CN" altLang="en-US" sz="3200" b="1">
                <a:latin typeface="宋体" pitchFamily="2" charset="-122"/>
              </a:rPr>
              <a:t>如果你是诗人，你会向月亮诉说什么呢？</a:t>
            </a:r>
            <a:endParaRPr lang="en-US" altLang="zh-CN" sz="3200" b="1">
              <a:latin typeface="宋体" pitchFamily="2" charset="-122"/>
            </a:endParaRPr>
          </a:p>
          <a:p>
            <a:pPr eaLnBrk="1" hangingPunct="1">
              <a:lnSpc>
                <a:spcPct val="130000"/>
              </a:lnSpc>
              <a:buFont typeface="Wingdings" pitchFamily="2" charset="2"/>
              <a:buChar char="n"/>
            </a:pPr>
            <a:r>
              <a:rPr lang="zh-CN" altLang="en-US" sz="3200" b="1">
                <a:latin typeface="宋体" pitchFamily="2" charset="-122"/>
              </a:rPr>
              <a:t>诗人的心已飞到家乡去了。他想到了往日与亲人朋友相聚的情景，那是一幅什么样的情景呢？</a:t>
            </a:r>
            <a:endParaRPr lang="en-US" altLang="zh-CN" sz="3200" b="1">
              <a:latin typeface="宋体" pitchFamily="2" charset="-122"/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6443663" y="1347788"/>
            <a:ext cx="17541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eaLnBrk="1" hangingPunct="1">
              <a:lnSpc>
                <a:spcPct val="130000"/>
              </a:lnSpc>
            </a:pPr>
            <a:r>
              <a:rPr lang="zh-CN" altLang="en-US" sz="3200" b="1">
                <a:solidFill>
                  <a:srgbClr val="FF0000"/>
                </a:solidFill>
                <a:latin typeface="宋体" pitchFamily="2" charset="-122"/>
              </a:rPr>
              <a:t>月亮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547813" y="1046163"/>
            <a:ext cx="619125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20000"/>
              </a:lnSpc>
            </a:pPr>
            <a:r>
              <a:rPr lang="zh-CN" altLang="en-US" sz="4000" b="1">
                <a:solidFill>
                  <a:srgbClr val="FFFF00"/>
                </a:solidFill>
                <a:latin typeface="楷体" pitchFamily="49" charset="-122"/>
                <a:ea typeface="楷体" pitchFamily="49" charset="-122"/>
              </a:rPr>
              <a:t>野旷天低树，江清月近人。</a:t>
            </a: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900113" y="1779588"/>
            <a:ext cx="8158162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en-US" sz="3200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忆故乡甜如蜜，思故乡愁满怀，此时此刻作者有的只是</a:t>
            </a:r>
            <a:r>
              <a:rPr lang="en-US" altLang="zh-CN" sz="3200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——</a:t>
            </a:r>
            <a:r>
              <a:rPr lang="zh-CN" altLang="en-US" sz="3200" b="1">
                <a:solidFill>
                  <a:srgbClr val="FFFF00"/>
                </a:solidFill>
                <a:latin typeface="楷体" pitchFamily="49" charset="-122"/>
                <a:ea typeface="楷体" pitchFamily="49" charset="-122"/>
              </a:rPr>
              <a:t>愁</a:t>
            </a:r>
            <a:r>
              <a:rPr lang="zh-CN" altLang="en-US" sz="3200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493713" y="635000"/>
            <a:ext cx="8515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Font typeface="Wingdings" pitchFamily="2" charset="2"/>
              <a:buChar char="n"/>
            </a:pPr>
            <a:r>
              <a:rPr lang="zh-CN" altLang="en-US" sz="3200" b="1">
                <a:latin typeface="黑体" pitchFamily="49" charset="-122"/>
                <a:ea typeface="黑体" pitchFamily="49" charset="-122"/>
              </a:rPr>
              <a:t>你还知道哪些诗人对月亮抒发情感的诗句？</a:t>
            </a:r>
            <a:endParaRPr lang="en-US" altLang="zh-CN" sz="3200" b="1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827088" y="1419225"/>
            <a:ext cx="7561262" cy="327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indent="-457200" eaLnBrk="1" hangingPunct="1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ü"/>
            </a:pPr>
            <a:r>
              <a:rPr lang="zh-CN" altLang="en-US" sz="3200" b="1">
                <a:solidFill>
                  <a:srgbClr val="0033CC"/>
                </a:solidFill>
                <a:latin typeface="宋体" pitchFamily="2" charset="-122"/>
              </a:rPr>
              <a:t>举头望明月，低头思故乡。（李白）</a:t>
            </a:r>
            <a:endParaRPr lang="en-US" altLang="zh-CN" sz="3200" b="1">
              <a:solidFill>
                <a:srgbClr val="0033CC"/>
              </a:solidFill>
              <a:latin typeface="宋体" pitchFamily="2" charset="-122"/>
            </a:endParaRPr>
          </a:p>
          <a:p>
            <a:pPr marL="457200" indent="-457200" eaLnBrk="1" hangingPunct="1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ü"/>
            </a:pPr>
            <a:r>
              <a:rPr lang="zh-CN" altLang="en-US" sz="3200" b="1">
                <a:solidFill>
                  <a:srgbClr val="0033CC"/>
                </a:solidFill>
                <a:latin typeface="宋体" pitchFamily="2" charset="-122"/>
              </a:rPr>
              <a:t>露从今夜白，月是故乡明。（杜甫）</a:t>
            </a:r>
            <a:endParaRPr lang="en-US" altLang="zh-CN" sz="3200" b="1">
              <a:solidFill>
                <a:srgbClr val="0033CC"/>
              </a:solidFill>
              <a:latin typeface="宋体" pitchFamily="2" charset="-122"/>
            </a:endParaRPr>
          </a:p>
          <a:p>
            <a:pPr marL="457200" indent="-457200" eaLnBrk="1" hangingPunct="1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ü"/>
            </a:pPr>
            <a:r>
              <a:rPr lang="zh-CN" altLang="en-US" sz="3200" b="1">
                <a:solidFill>
                  <a:srgbClr val="0033CC"/>
                </a:solidFill>
                <a:latin typeface="宋体" pitchFamily="2" charset="-122"/>
              </a:rPr>
              <a:t>海上生明月，天涯共此时。（张九龄）</a:t>
            </a:r>
            <a:endParaRPr lang="en-US" altLang="zh-CN" sz="3200" b="1">
              <a:solidFill>
                <a:srgbClr val="0033CC"/>
              </a:solidFill>
              <a:latin typeface="宋体" pitchFamily="2" charset="-122"/>
            </a:endParaRPr>
          </a:p>
          <a:p>
            <a:pPr marL="457200" indent="-457200" eaLnBrk="1" hangingPunct="1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ü"/>
            </a:pPr>
            <a:r>
              <a:rPr lang="zh-CN" altLang="en-US" sz="3200" b="1">
                <a:solidFill>
                  <a:srgbClr val="0033CC"/>
                </a:solidFill>
                <a:latin typeface="宋体" pitchFamily="2" charset="-122"/>
              </a:rPr>
              <a:t>春风又绿江南岸，明月何时照我还？（王安石）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5" r="1173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文本框 2"/>
          <p:cNvSpPr txBox="1">
            <a:spLocks noChangeArrowheads="1"/>
          </p:cNvSpPr>
          <p:nvPr/>
        </p:nvSpPr>
        <p:spPr bwMode="auto">
          <a:xfrm>
            <a:off x="468313" y="615950"/>
            <a:ext cx="44862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Font typeface="Wingdings" pitchFamily="2" charset="2"/>
              <a:buChar char="n"/>
            </a:pPr>
            <a:r>
              <a:rPr lang="zh-CN" altLang="en-US" sz="3200" b="1">
                <a:latin typeface="黑体" pitchFamily="49" charset="-122"/>
                <a:ea typeface="黑体" pitchFamily="49" charset="-122"/>
              </a:rPr>
              <a:t>听音乐，背诵古诗。</a:t>
            </a:r>
            <a:endParaRPr lang="en-US" altLang="zh-CN" sz="3200" b="1"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5604" name="组合 3"/>
          <p:cNvGrpSpPr>
            <a:grpSpLocks/>
          </p:cNvGrpSpPr>
          <p:nvPr/>
        </p:nvGrpSpPr>
        <p:grpSpPr bwMode="auto">
          <a:xfrm>
            <a:off x="2916238" y="1681163"/>
            <a:ext cx="5832475" cy="3167062"/>
            <a:chOff x="2627784" y="1635646"/>
            <a:chExt cx="5832648" cy="3168352"/>
          </a:xfrm>
        </p:grpSpPr>
        <p:sp>
          <p:nvSpPr>
            <p:cNvPr id="2" name="圆角矩形 1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2627784" y="1635646"/>
              <a:ext cx="5832648" cy="3168352"/>
            </a:xfrm>
            <a:prstGeom prst="roundRect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5607" name="文本框 3"/>
            <p:cNvSpPr txBox="1">
              <a:spLocks noChangeArrowheads="1"/>
            </p:cNvSpPr>
            <p:nvPr/>
          </p:nvSpPr>
          <p:spPr bwMode="auto">
            <a:xfrm>
              <a:off x="2847057" y="1788661"/>
              <a:ext cx="5394102" cy="2862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25000"/>
                </a:lnSpc>
              </a:pPr>
              <a:r>
                <a:rPr lang="zh-CN" altLang="en-US" sz="3600" b="1">
                  <a:latin typeface="楷体" pitchFamily="49" charset="-122"/>
                  <a:ea typeface="楷体" pitchFamily="49" charset="-122"/>
                </a:rPr>
                <a:t>宿建德江</a:t>
              </a:r>
              <a:endParaRPr lang="en-US" altLang="zh-CN" sz="3600" b="1">
                <a:latin typeface="楷体" pitchFamily="49" charset="-122"/>
                <a:ea typeface="楷体" pitchFamily="49" charset="-122"/>
              </a:endParaRPr>
            </a:p>
            <a:p>
              <a:pPr algn="ctr" eaLnBrk="1" hangingPunct="1">
                <a:lnSpc>
                  <a:spcPct val="125000"/>
                </a:lnSpc>
              </a:pPr>
              <a:r>
                <a:rPr lang="en-US" altLang="zh-CN" sz="3600" b="1">
                  <a:latin typeface="楷体" pitchFamily="49" charset="-122"/>
                  <a:ea typeface="楷体" pitchFamily="49" charset="-122"/>
                </a:rPr>
                <a:t>[</a:t>
              </a:r>
              <a:r>
                <a:rPr lang="zh-CN" altLang="en-US" sz="3600" b="1">
                  <a:latin typeface="楷体" pitchFamily="49" charset="-122"/>
                  <a:ea typeface="楷体" pitchFamily="49" charset="-122"/>
                </a:rPr>
                <a:t>唐</a:t>
              </a:r>
              <a:r>
                <a:rPr lang="en-US" altLang="zh-CN" sz="3600" b="1">
                  <a:latin typeface="楷体" pitchFamily="49" charset="-122"/>
                  <a:ea typeface="楷体" pitchFamily="49" charset="-122"/>
                </a:rPr>
                <a:t>]</a:t>
              </a:r>
              <a:r>
                <a:rPr lang="zh-CN" altLang="en-US" sz="3600" b="1">
                  <a:latin typeface="楷体" pitchFamily="49" charset="-122"/>
                  <a:ea typeface="楷体" pitchFamily="49" charset="-122"/>
                </a:rPr>
                <a:t>孟浩然</a:t>
              </a:r>
              <a:endParaRPr lang="en-US" altLang="zh-CN" sz="3600" b="1">
                <a:latin typeface="楷体" pitchFamily="49" charset="-122"/>
                <a:ea typeface="楷体" pitchFamily="49" charset="-122"/>
              </a:endParaRPr>
            </a:p>
            <a:p>
              <a:pPr algn="ctr" eaLnBrk="1" hangingPunct="1">
                <a:lnSpc>
                  <a:spcPct val="125000"/>
                </a:lnSpc>
              </a:pPr>
              <a:r>
                <a:rPr lang="zh-CN" altLang="en-US" sz="3600" b="1">
                  <a:latin typeface="楷体" pitchFamily="49" charset="-122"/>
                  <a:ea typeface="楷体" pitchFamily="49" charset="-122"/>
                </a:rPr>
                <a:t>移舟泊烟渚，日暮客愁新。</a:t>
              </a:r>
              <a:endParaRPr lang="en-US" altLang="zh-CN" sz="3600" b="1">
                <a:latin typeface="楷体" pitchFamily="49" charset="-122"/>
                <a:ea typeface="楷体" pitchFamily="49" charset="-122"/>
              </a:endParaRPr>
            </a:p>
            <a:p>
              <a:pPr algn="ctr" eaLnBrk="1" hangingPunct="1">
                <a:lnSpc>
                  <a:spcPct val="125000"/>
                </a:lnSpc>
              </a:pPr>
              <a:r>
                <a:rPr lang="zh-CN" altLang="en-US" sz="3600" b="1">
                  <a:latin typeface="楷体" pitchFamily="49" charset="-122"/>
                  <a:ea typeface="楷体" pitchFamily="49" charset="-122"/>
                </a:rPr>
                <a:t>野旷天低树，江清月近人。</a:t>
              </a:r>
            </a:p>
          </p:txBody>
        </p:sp>
      </p:grpSp>
      <p:pic>
        <p:nvPicPr>
          <p:cNvPr id="8" name="中国民乐 - 古筝独奏.mp3">
            <a:hlinkClick r:id="" action="ppaction://media"/>
          </p:cNvPr>
          <p:cNvPicPr>
            <a:picLocks noRot="1" noChangeAspect="1" noChangeArrowheads="1"/>
          </p:cNvPicPr>
          <p:nvPr>
            <a:audioFile r:link="rId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313" y="552450"/>
            <a:ext cx="769937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5"/>
          <p:cNvSpPr txBox="1">
            <a:spLocks noChangeArrowheads="1"/>
          </p:cNvSpPr>
          <p:nvPr/>
        </p:nvSpPr>
        <p:spPr bwMode="auto">
          <a:xfrm>
            <a:off x="731838" y="15875"/>
            <a:ext cx="584200" cy="206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32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板</a:t>
            </a:r>
            <a:endParaRPr lang="en-US" altLang="zh-CN" sz="3200" b="1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pPr algn="ctr" eaLnBrk="1" hangingPunct="1"/>
            <a:r>
              <a:rPr lang="zh-CN" altLang="en-US" sz="32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书</a:t>
            </a:r>
            <a:endParaRPr lang="en-US" altLang="zh-CN" sz="3200" b="1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pPr algn="ctr" eaLnBrk="1" hangingPunct="1"/>
            <a:r>
              <a:rPr lang="zh-CN" altLang="en-US" sz="32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设</a:t>
            </a:r>
            <a:endParaRPr lang="en-US" altLang="zh-CN" sz="3200" b="1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pPr algn="ctr" eaLnBrk="1" hangingPunct="1"/>
            <a:r>
              <a:rPr lang="zh-CN" altLang="en-US" sz="32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计</a:t>
            </a:r>
          </a:p>
        </p:txBody>
      </p:sp>
      <p:grpSp>
        <p:nvGrpSpPr>
          <p:cNvPr id="8" name="组合 7"/>
          <p:cNvGrpSpPr>
            <a:grpSpLocks/>
          </p:cNvGrpSpPr>
          <p:nvPr/>
        </p:nvGrpSpPr>
        <p:grpSpPr bwMode="auto">
          <a:xfrm>
            <a:off x="354013" y="2333625"/>
            <a:ext cx="2181225" cy="2116138"/>
            <a:chOff x="925080" y="1822953"/>
            <a:chExt cx="2181270" cy="2115938"/>
          </a:xfrm>
        </p:grpSpPr>
        <p:sp>
          <p:nvSpPr>
            <p:cNvPr id="26636" name="矩形 4"/>
            <p:cNvSpPr>
              <a:spLocks noChangeArrowheads="1"/>
            </p:cNvSpPr>
            <p:nvPr/>
          </p:nvSpPr>
          <p:spPr bwMode="auto">
            <a:xfrm>
              <a:off x="925080" y="1822953"/>
              <a:ext cx="2181270" cy="6047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lnSpc>
                  <a:spcPct val="120000"/>
                </a:lnSpc>
              </a:pPr>
              <a:r>
                <a:rPr lang="zh-CN" altLang="en-US" sz="3200" b="1">
                  <a:solidFill>
                    <a:srgbClr val="FF0000"/>
                  </a:solidFill>
                  <a:latin typeface="楷体" pitchFamily="49" charset="-122"/>
                  <a:ea typeface="楷体" pitchFamily="49" charset="-122"/>
                </a:rPr>
                <a:t>宿建德江</a:t>
              </a:r>
            </a:p>
          </p:txBody>
        </p:sp>
        <p:pic>
          <p:nvPicPr>
            <p:cNvPr id="7" name="图片 6">
              <a:extLst>
                <a:ext uri="{FF2B5EF4-FFF2-40B4-BE49-F238E27FC236}"/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2412" y="2427734"/>
              <a:ext cx="2133938" cy="151115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9" name="左大括号 8">
            <a:extLst>
              <a:ext uri="{FF2B5EF4-FFF2-40B4-BE49-F238E27FC236}"/>
            </a:extLst>
          </p:cNvPr>
          <p:cNvSpPr/>
          <p:nvPr/>
        </p:nvSpPr>
        <p:spPr>
          <a:xfrm>
            <a:off x="2576513" y="1276350"/>
            <a:ext cx="273050" cy="3009900"/>
          </a:xfrm>
          <a:prstGeom prst="leftBrace">
            <a:avLst>
              <a:gd name="adj1" fmla="val 44567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2589213" y="1552575"/>
            <a:ext cx="4754562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20000"/>
              </a:lnSpc>
            </a:pPr>
            <a:r>
              <a:rPr lang="zh-CN" altLang="en-US" sz="3200" b="1">
                <a:solidFill>
                  <a:srgbClr val="005696"/>
                </a:solidFill>
                <a:latin typeface="楷体" pitchFamily="49" charset="-122"/>
                <a:ea typeface="楷体" pitchFamily="49" charset="-122"/>
              </a:rPr>
              <a:t>触景生情</a:t>
            </a:r>
            <a:r>
              <a:rPr lang="en-US" altLang="zh-CN" sz="3200" b="1">
                <a:latin typeface="楷体" pitchFamily="49" charset="-122"/>
                <a:ea typeface="楷体" pitchFamily="49" charset="-122"/>
              </a:rPr>
              <a:t>——</a:t>
            </a: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日暮客愁新</a:t>
            </a: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2589213" y="3235325"/>
            <a:ext cx="2017712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20000"/>
              </a:lnSpc>
            </a:pPr>
            <a:r>
              <a:rPr lang="zh-CN" altLang="en-US" sz="3200" b="1">
                <a:solidFill>
                  <a:srgbClr val="005696"/>
                </a:solidFill>
                <a:latin typeface="楷体" pitchFamily="49" charset="-122"/>
                <a:ea typeface="楷体" pitchFamily="49" charset="-122"/>
              </a:rPr>
              <a:t>江边夜景</a:t>
            </a:r>
          </a:p>
        </p:txBody>
      </p:sp>
      <p:sp>
        <p:nvSpPr>
          <p:cNvPr id="12" name="左大括号 11">
            <a:extLst>
              <a:ext uri="{FF2B5EF4-FFF2-40B4-BE49-F238E27FC236}"/>
            </a:extLst>
          </p:cNvPr>
          <p:cNvSpPr/>
          <p:nvPr/>
        </p:nvSpPr>
        <p:spPr>
          <a:xfrm>
            <a:off x="4518025" y="2628900"/>
            <a:ext cx="212725" cy="1816100"/>
          </a:xfrm>
          <a:prstGeom prst="leftBrace">
            <a:avLst>
              <a:gd name="adj1" fmla="val 44567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4467225" y="2635250"/>
            <a:ext cx="3321050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20000"/>
              </a:lnSpc>
            </a:pP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远：野旷天低树</a:t>
            </a:r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4540250" y="3665538"/>
            <a:ext cx="3321050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20000"/>
              </a:lnSpc>
            </a:pP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近：江清月近人</a:t>
            </a:r>
          </a:p>
        </p:txBody>
      </p:sp>
      <p:sp>
        <p:nvSpPr>
          <p:cNvPr id="15" name="左大括号 14">
            <a:extLst>
              <a:ext uri="{FF2B5EF4-FFF2-40B4-BE49-F238E27FC236}"/>
            </a:extLst>
          </p:cNvPr>
          <p:cNvSpPr/>
          <p:nvPr/>
        </p:nvSpPr>
        <p:spPr>
          <a:xfrm rot="10800000">
            <a:off x="7569200" y="1573213"/>
            <a:ext cx="274638" cy="3009900"/>
          </a:xfrm>
          <a:prstGeom prst="leftBrace">
            <a:avLst>
              <a:gd name="adj1" fmla="val 44567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7694613" y="1917700"/>
            <a:ext cx="1365250" cy="250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/>
          <a:p>
            <a:pPr algn="ctr" eaLnBrk="1" hangingPunct="1">
              <a:lnSpc>
                <a:spcPct val="120000"/>
              </a:lnSpc>
            </a:pPr>
            <a:r>
              <a:rPr lang="zh-CN" altLang="en-US" sz="32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淡淡哀愁</a:t>
            </a:r>
            <a:endParaRPr lang="en-US" altLang="zh-CN" sz="3200" b="1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  <a:p>
            <a:pPr algn="ctr" eaLnBrk="1" hangingPunct="1">
              <a:lnSpc>
                <a:spcPct val="120000"/>
              </a:lnSpc>
            </a:pPr>
            <a:r>
              <a:rPr lang="zh-CN" altLang="en-US" sz="32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含而不露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2" grpId="0" animBg="1"/>
      <p:bldP spid="13" grpId="0"/>
      <p:bldP spid="14" grpId="0"/>
      <p:bldP spid="15" grpId="0" animBg="1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https://timgsa.baidu.com/timg?image&amp;quality=80&amp;size=b9999_10000&amp;sec=1559638678524&amp;di=2db0beddd6d2b8a538f0e7db0c665d5c&amp;imgtype=0&amp;src=http%3A%2F%2Fyouimg1.c-ctrip.com%2Ftarget%2Ftg%2F965%2F650%2F563%2F6ff28f26458544e9a5937957730cb0d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MH_Other_2">
            <a:extLst>
              <a:ext uri="{FF2B5EF4-FFF2-40B4-BE49-F238E27FC236}"/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1113" y="350838"/>
            <a:ext cx="9144000" cy="2005012"/>
          </a:xfrm>
          <a:prstGeom prst="rect">
            <a:avLst/>
          </a:prstGeom>
          <a:solidFill>
            <a:srgbClr val="46505C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7652" name="矩形 3"/>
          <p:cNvSpPr>
            <a:spLocks noChangeArrowheads="1"/>
          </p:cNvSpPr>
          <p:nvPr/>
        </p:nvSpPr>
        <p:spPr bwMode="auto">
          <a:xfrm>
            <a:off x="1331913" y="974725"/>
            <a:ext cx="6408737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4400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六月二十七日望湖楼醉书</a:t>
            </a:r>
          </a:p>
        </p:txBody>
      </p:sp>
      <p:cxnSp>
        <p:nvCxnSpPr>
          <p:cNvPr id="5" name="直接连接符 4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>
            <a:off x="1138238" y="1754188"/>
            <a:ext cx="3671887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/>
            </a:extLst>
          </p:cNvPr>
          <p:cNvSpPr/>
          <p:nvPr/>
        </p:nvSpPr>
        <p:spPr>
          <a:xfrm>
            <a:off x="547688" y="415925"/>
            <a:ext cx="1512887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r>
              <a:rPr lang="zh-CN" altLang="en-US" sz="3200" b="1" dirty="0">
                <a:solidFill>
                  <a:srgbClr val="FFFF00"/>
                </a:solidFill>
                <a:latin typeface="+mn-ea"/>
                <a:ea typeface="+mn-ea"/>
              </a:rPr>
              <a:t>时间</a:t>
            </a:r>
          </a:p>
        </p:txBody>
      </p:sp>
      <p:cxnSp>
        <p:nvCxnSpPr>
          <p:cNvPr id="11" name="直接连接符 10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>
            <a:off x="4897438" y="1754188"/>
            <a:ext cx="1798637" cy="0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/>
            </a:extLst>
          </p:cNvPr>
          <p:cNvSpPr/>
          <p:nvPr/>
        </p:nvSpPr>
        <p:spPr>
          <a:xfrm>
            <a:off x="4953000" y="1717675"/>
            <a:ext cx="1512888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r>
              <a:rPr lang="zh-CN" altLang="en-US" sz="3200" b="1" dirty="0">
                <a:solidFill>
                  <a:srgbClr val="00FF00"/>
                </a:solidFill>
                <a:latin typeface="+mn-ea"/>
                <a:ea typeface="+mn-ea"/>
              </a:rPr>
              <a:t>地点</a:t>
            </a:r>
          </a:p>
        </p:txBody>
      </p:sp>
      <p:cxnSp>
        <p:nvCxnSpPr>
          <p:cNvPr id="14" name="直接连接符 13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>
            <a:off x="6761163" y="1754188"/>
            <a:ext cx="1079500" cy="0"/>
          </a:xfrm>
          <a:prstGeom prst="line">
            <a:avLst/>
          </a:prstGeom>
          <a:ln>
            <a:solidFill>
              <a:srgbClr val="00FFFF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/>
            </a:extLst>
          </p:cNvPr>
          <p:cNvSpPr/>
          <p:nvPr/>
        </p:nvSpPr>
        <p:spPr>
          <a:xfrm>
            <a:off x="6838950" y="415925"/>
            <a:ext cx="1512888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r>
              <a:rPr lang="zh-CN" altLang="en-US" sz="3200" b="1" dirty="0">
                <a:solidFill>
                  <a:srgbClr val="00FFFF"/>
                </a:solidFill>
                <a:latin typeface="+mn-ea"/>
                <a:ea typeface="+mn-ea"/>
              </a:rPr>
              <a:t>事件</a:t>
            </a:r>
          </a:p>
        </p:txBody>
      </p: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6227763" y="2365375"/>
            <a:ext cx="2613025" cy="1552575"/>
            <a:chOff x="3287848" y="2571750"/>
            <a:chExt cx="2612616" cy="1552850"/>
          </a:xfrm>
        </p:grpSpPr>
        <p:grpSp>
          <p:nvGrpSpPr>
            <p:cNvPr id="27663" name="组合 17"/>
            <p:cNvGrpSpPr>
              <a:grpSpLocks/>
            </p:cNvGrpSpPr>
            <p:nvPr/>
          </p:nvGrpSpPr>
          <p:grpSpPr bwMode="auto">
            <a:xfrm>
              <a:off x="3895844" y="2571750"/>
              <a:ext cx="2004620" cy="1084682"/>
              <a:chOff x="550222" y="160480"/>
              <a:chExt cx="2004620" cy="1084682"/>
            </a:xfrm>
          </p:grpSpPr>
          <p:sp>
            <p:nvSpPr>
              <p:cNvPr id="27667" name="矩形 3"/>
              <p:cNvSpPr>
                <a:spLocks noChangeArrowheads="1"/>
              </p:cNvSpPr>
              <p:nvPr/>
            </p:nvSpPr>
            <p:spPr bwMode="auto">
              <a:xfrm>
                <a:off x="688139" y="250018"/>
                <a:ext cx="1728787" cy="769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 eaLnBrk="1" hangingPunct="1"/>
                <a:r>
                  <a:rPr lang="zh-CN" altLang="en-US" sz="4400" b="1">
                    <a:solidFill>
                      <a:schemeClr val="bg1"/>
                    </a:solidFill>
                    <a:latin typeface="楷体" pitchFamily="49" charset="-122"/>
                    <a:ea typeface="楷体" pitchFamily="49" charset="-122"/>
                  </a:rPr>
                  <a:t>苏 轼</a:t>
                </a:r>
              </a:p>
            </p:txBody>
          </p:sp>
          <p:pic>
            <p:nvPicPr>
              <p:cNvPr id="27668" name="图片 1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5400000">
                <a:off x="513570" y="618408"/>
                <a:ext cx="663406" cy="590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669" name="图片 2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1928089" y="197132"/>
                <a:ext cx="663406" cy="590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7664" name="组合 1"/>
            <p:cNvGrpSpPr>
              <a:grpSpLocks/>
            </p:cNvGrpSpPr>
            <p:nvPr/>
          </p:nvGrpSpPr>
          <p:grpSpPr bwMode="auto">
            <a:xfrm>
              <a:off x="3287848" y="3209009"/>
              <a:ext cx="596638" cy="915591"/>
              <a:chOff x="5833450" y="2958383"/>
              <a:chExt cx="596638" cy="915591"/>
            </a:xfrm>
          </p:grpSpPr>
          <p:pic>
            <p:nvPicPr>
              <p:cNvPr id="27665" name="图片 2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100" t="15350" r="32675" b="24800"/>
              <a:stretch>
                <a:fillRect/>
              </a:stretch>
            </p:blipFill>
            <p:spPr bwMode="auto">
              <a:xfrm>
                <a:off x="5854682" y="2958383"/>
                <a:ext cx="554174" cy="915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666" name="矩形 22"/>
              <p:cNvSpPr>
                <a:spLocks noChangeArrowheads="1"/>
              </p:cNvSpPr>
              <p:nvPr/>
            </p:nvSpPr>
            <p:spPr bwMode="auto">
              <a:xfrm>
                <a:off x="5833450" y="3123791"/>
                <a:ext cx="596638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zh-CN" altLang="en-US" sz="3200" b="1">
                    <a:solidFill>
                      <a:schemeClr val="bg1"/>
                    </a:solidFill>
                    <a:latin typeface="楷体" pitchFamily="49" charset="-122"/>
                    <a:ea typeface="楷体" pitchFamily="49" charset="-122"/>
                  </a:rPr>
                  <a:t>宋</a:t>
                </a:r>
                <a:endParaRPr lang="zh-CN" altLang="en-US" sz="3200"/>
              </a:p>
            </p:txBody>
          </p:sp>
        </p:grpSp>
      </p:grpSp>
      <p:grpSp>
        <p:nvGrpSpPr>
          <p:cNvPr id="27660" name="组合 19"/>
          <p:cNvGrpSpPr>
            <a:grpSpLocks/>
          </p:cNvGrpSpPr>
          <p:nvPr/>
        </p:nvGrpSpPr>
        <p:grpSpPr bwMode="auto">
          <a:xfrm>
            <a:off x="196850" y="1206500"/>
            <a:ext cx="792163" cy="3095625"/>
            <a:chOff x="720726" y="1131590"/>
            <a:chExt cx="792089" cy="3096345"/>
          </a:xfrm>
        </p:grpSpPr>
        <p:pic>
          <p:nvPicPr>
            <p:cNvPr id="27661" name="图片 20">
              <a:hlinkClick r:id="rId6" action="ppaction://hlinksldjump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62" t="4285" r="28400" b="6395"/>
            <a:stretch>
              <a:fillRect/>
            </a:stretch>
          </p:blipFill>
          <p:spPr bwMode="auto">
            <a:xfrm>
              <a:off x="720726" y="1131590"/>
              <a:ext cx="792089" cy="30963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62" name="文本框 21">
              <a:hlinkClick r:id="rId6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778625" y="1733700"/>
              <a:ext cx="677046" cy="2062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3200" b="1">
                  <a:solidFill>
                    <a:srgbClr val="AB7B3B"/>
                  </a:solidFill>
                  <a:latin typeface="黑体" pitchFamily="49" charset="-122"/>
                </a:rPr>
                <a:t>第</a:t>
              </a:r>
              <a:r>
                <a:rPr lang="en-US" altLang="zh-CN" sz="3200" b="1">
                  <a:solidFill>
                    <a:srgbClr val="AB7B3B"/>
                  </a:solidFill>
                  <a:latin typeface="黑体" pitchFamily="49" charset="-122"/>
                </a:rPr>
                <a:t>2</a:t>
              </a:r>
              <a:r>
                <a:rPr lang="zh-CN" altLang="en-US" sz="3200" b="1">
                  <a:solidFill>
                    <a:srgbClr val="AB7B3B"/>
                  </a:solidFill>
                  <a:latin typeface="黑体" pitchFamily="49" charset="-122"/>
                </a:rPr>
                <a:t>课时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组合 3"/>
          <p:cNvGrpSpPr>
            <a:grpSpLocks/>
          </p:cNvGrpSpPr>
          <p:nvPr/>
        </p:nvGrpSpPr>
        <p:grpSpPr bwMode="auto">
          <a:xfrm>
            <a:off x="2674938" y="1058863"/>
            <a:ext cx="3794125" cy="2743200"/>
            <a:chOff x="2686394" y="0"/>
            <a:chExt cx="7442991" cy="5379601"/>
          </a:xfrm>
        </p:grpSpPr>
        <p:pic>
          <p:nvPicPr>
            <p:cNvPr id="10248" name="图片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9872" y="0"/>
              <a:ext cx="5304809" cy="4632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49" name="图片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0228" y="4309751"/>
              <a:ext cx="2359157" cy="1069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50" name="图片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6394" y="751179"/>
              <a:ext cx="2359157" cy="1069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243" name="文本框 5"/>
          <p:cNvSpPr txBox="1">
            <a:spLocks noChangeArrowheads="1"/>
          </p:cNvSpPr>
          <p:nvPr/>
        </p:nvSpPr>
        <p:spPr bwMode="auto">
          <a:xfrm>
            <a:off x="2895600" y="2041525"/>
            <a:ext cx="3024188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400" b="1">
                <a:latin typeface="楷体" pitchFamily="49" charset="-122"/>
                <a:ea typeface="楷体" pitchFamily="49" charset="-122"/>
              </a:rPr>
              <a:t>古诗词三首</a:t>
            </a:r>
          </a:p>
        </p:txBody>
      </p:sp>
      <p:pic>
        <p:nvPicPr>
          <p:cNvPr id="10244" name="图片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0"/>
            <a:ext cx="390683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45" name="组合 10"/>
          <p:cNvGrpSpPr>
            <a:grpSpLocks/>
          </p:cNvGrpSpPr>
          <p:nvPr/>
        </p:nvGrpSpPr>
        <p:grpSpPr bwMode="auto">
          <a:xfrm>
            <a:off x="1790700" y="1884363"/>
            <a:ext cx="1082675" cy="1082675"/>
            <a:chOff x="1790476" y="1883926"/>
            <a:chExt cx="1083277" cy="1083277"/>
          </a:xfrm>
        </p:grpSpPr>
        <p:pic>
          <p:nvPicPr>
            <p:cNvPr id="10246" name="图片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0476" y="1883926"/>
              <a:ext cx="1083277" cy="1083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47" name="矩形 6"/>
            <p:cNvSpPr>
              <a:spLocks noChangeArrowheads="1"/>
            </p:cNvSpPr>
            <p:nvPr/>
          </p:nvSpPr>
          <p:spPr bwMode="auto">
            <a:xfrm>
              <a:off x="2084289" y="2010066"/>
              <a:ext cx="49565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zh-CN" sz="4800" b="1">
                  <a:solidFill>
                    <a:schemeClr val="bg1"/>
                  </a:solidFill>
                  <a:latin typeface="楷体" pitchFamily="49" charset="-122"/>
                </a:rPr>
                <a:t>3</a:t>
              </a:r>
              <a:endParaRPr lang="zh-CN" altLang="en-US" sz="4800" b="1">
                <a:solidFill>
                  <a:schemeClr val="bg1"/>
                </a:solidFill>
                <a:latin typeface="楷体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文本框 4"/>
          <p:cNvSpPr txBox="1">
            <a:spLocks noChangeArrowheads="1"/>
          </p:cNvSpPr>
          <p:nvPr/>
        </p:nvSpPr>
        <p:spPr bwMode="auto">
          <a:xfrm>
            <a:off x="900113" y="1492250"/>
            <a:ext cx="7600950" cy="276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zh-CN" altLang="en-US" sz="36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    苏轼</a:t>
            </a:r>
            <a:r>
              <a:rPr lang="zh-CN" altLang="en-US" sz="3600" b="1">
                <a:latin typeface="楷体" pitchFamily="49" charset="-122"/>
                <a:ea typeface="楷体" pitchFamily="49" charset="-122"/>
              </a:rPr>
              <a:t>是唐宋八大家之一，与西湖有着不解之缘，他曾两度做杭州的地方官，疏通西湖，建筑苏堤造福于杭州百姓。</a:t>
            </a:r>
            <a:endParaRPr lang="en-US" altLang="zh-CN" sz="3600" b="1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8675" name="文本框 1"/>
          <p:cNvSpPr txBox="1">
            <a:spLocks noChangeArrowheads="1"/>
          </p:cNvSpPr>
          <p:nvPr/>
        </p:nvSpPr>
        <p:spPr bwMode="auto">
          <a:xfrm>
            <a:off x="741363" y="195263"/>
            <a:ext cx="677862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32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作者简介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文本框 5"/>
          <p:cNvSpPr txBox="1">
            <a:spLocks noChangeArrowheads="1"/>
          </p:cNvSpPr>
          <p:nvPr/>
        </p:nvSpPr>
        <p:spPr bwMode="auto">
          <a:xfrm>
            <a:off x="696913" y="227013"/>
            <a:ext cx="677862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32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初读古诗</a:t>
            </a:r>
          </a:p>
        </p:txBody>
      </p:sp>
      <p:sp>
        <p:nvSpPr>
          <p:cNvPr id="5" name="文本框 4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93738" y="700088"/>
            <a:ext cx="8502650" cy="391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80000"/>
              </a:lnSpc>
              <a:defRPr/>
            </a:pPr>
            <a:r>
              <a:rPr lang="zh-CN" altLang="en-US" sz="3600" b="1" spc="600" dirty="0">
                <a:latin typeface="楷体" panose="02010609060101010101" pitchFamily="49" charset="-122"/>
                <a:ea typeface="楷体" panose="02010609060101010101" pitchFamily="49" charset="-122"/>
              </a:rPr>
              <a:t>六月二十七日望湖楼醉书</a:t>
            </a:r>
            <a:endParaRPr lang="en-US" altLang="zh-CN" sz="3600" b="1" spc="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 eaLnBrk="1" hangingPunct="1">
              <a:lnSpc>
                <a:spcPct val="180000"/>
              </a:lnSpc>
              <a:defRPr/>
            </a:pPr>
            <a:r>
              <a:rPr lang="en-US" altLang="zh-CN" sz="3600" b="1" spc="600" dirty="0">
                <a:latin typeface="楷体" panose="02010609060101010101" pitchFamily="49" charset="-122"/>
                <a:ea typeface="楷体" panose="02010609060101010101" pitchFamily="49" charset="-122"/>
              </a:rPr>
              <a:t>[</a:t>
            </a:r>
            <a:r>
              <a:rPr lang="zh-CN" altLang="en-US" sz="3600" b="1" spc="600" dirty="0">
                <a:latin typeface="楷体" panose="02010609060101010101" pitchFamily="49" charset="-122"/>
                <a:ea typeface="楷体" panose="02010609060101010101" pitchFamily="49" charset="-122"/>
              </a:rPr>
              <a:t>宋</a:t>
            </a:r>
            <a:r>
              <a:rPr lang="en-US" altLang="zh-CN" sz="3600" b="1" spc="600" dirty="0">
                <a:latin typeface="楷体" panose="02010609060101010101" pitchFamily="49" charset="-122"/>
                <a:ea typeface="楷体" panose="02010609060101010101" pitchFamily="49" charset="-122"/>
              </a:rPr>
              <a:t>]</a:t>
            </a:r>
            <a:r>
              <a:rPr lang="zh-CN" altLang="en-US" sz="3600" b="1" spc="600" dirty="0">
                <a:latin typeface="楷体" panose="02010609060101010101" pitchFamily="49" charset="-122"/>
                <a:ea typeface="楷体" panose="02010609060101010101" pitchFamily="49" charset="-122"/>
              </a:rPr>
              <a:t>苏轼</a:t>
            </a:r>
            <a:endParaRPr lang="en-US" altLang="zh-CN" sz="3600" b="1" spc="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 eaLnBrk="1" hangingPunct="1">
              <a:lnSpc>
                <a:spcPct val="180000"/>
              </a:lnSpc>
              <a:defRPr/>
            </a:pPr>
            <a:r>
              <a:rPr lang="zh-CN" altLang="en-US" sz="3600" b="1" spc="600" dirty="0">
                <a:latin typeface="楷体" panose="02010609060101010101" pitchFamily="49" charset="-122"/>
                <a:ea typeface="楷体" panose="02010609060101010101" pitchFamily="49" charset="-122"/>
              </a:rPr>
              <a:t>黑云翻墨未遮山，白雨跳珠乱入船。</a:t>
            </a:r>
            <a:endParaRPr lang="en-US" altLang="zh-CN" sz="3600" b="1" spc="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 eaLnBrk="1" hangingPunct="1">
              <a:lnSpc>
                <a:spcPct val="180000"/>
              </a:lnSpc>
              <a:defRPr/>
            </a:pPr>
            <a:r>
              <a:rPr lang="zh-CN" altLang="en-US" sz="3600" b="1" spc="600" dirty="0">
                <a:latin typeface="楷体" panose="02010609060101010101" pitchFamily="49" charset="-122"/>
                <a:ea typeface="楷体" panose="02010609060101010101" pitchFamily="49" charset="-122"/>
              </a:rPr>
              <a:t>卷地风来忽吹散，望湖楼下水如天。</a:t>
            </a:r>
          </a:p>
        </p:txBody>
      </p:sp>
      <p:sp>
        <p:nvSpPr>
          <p:cNvPr id="6" name="文本框 5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96913" y="700088"/>
            <a:ext cx="8501062" cy="391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80000"/>
              </a:lnSpc>
              <a:defRPr/>
            </a:pPr>
            <a:r>
              <a:rPr lang="zh-CN" altLang="en-US" sz="3600" b="1" spc="600" dirty="0">
                <a:latin typeface="楷体" panose="02010609060101010101" pitchFamily="49" charset="-122"/>
                <a:ea typeface="楷体" panose="02010609060101010101" pitchFamily="49" charset="-122"/>
              </a:rPr>
              <a:t>六月二十七日望湖楼醉书</a:t>
            </a:r>
            <a:endParaRPr lang="en-US" altLang="zh-CN" sz="3600" b="1" spc="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 eaLnBrk="1" hangingPunct="1">
              <a:lnSpc>
                <a:spcPct val="180000"/>
              </a:lnSpc>
              <a:defRPr/>
            </a:pPr>
            <a:r>
              <a:rPr lang="en-US" altLang="zh-CN" sz="3600" b="1" spc="600" dirty="0">
                <a:latin typeface="楷体" panose="02010609060101010101" pitchFamily="49" charset="-122"/>
                <a:ea typeface="楷体" panose="02010609060101010101" pitchFamily="49" charset="-122"/>
              </a:rPr>
              <a:t>[</a:t>
            </a:r>
            <a:r>
              <a:rPr lang="zh-CN" altLang="en-US" sz="3600" b="1" spc="600" dirty="0">
                <a:latin typeface="楷体" panose="02010609060101010101" pitchFamily="49" charset="-122"/>
                <a:ea typeface="楷体" panose="02010609060101010101" pitchFamily="49" charset="-122"/>
              </a:rPr>
              <a:t>宋</a:t>
            </a:r>
            <a:r>
              <a:rPr lang="en-US" altLang="zh-CN" sz="3600" b="1" spc="600" dirty="0">
                <a:latin typeface="楷体" panose="02010609060101010101" pitchFamily="49" charset="-122"/>
                <a:ea typeface="楷体" panose="02010609060101010101" pitchFamily="49" charset="-122"/>
              </a:rPr>
              <a:t>]</a:t>
            </a:r>
            <a:r>
              <a:rPr lang="zh-CN" altLang="en-US" sz="3600" b="1" spc="600" dirty="0">
                <a:latin typeface="楷体" panose="02010609060101010101" pitchFamily="49" charset="-122"/>
                <a:ea typeface="楷体" panose="02010609060101010101" pitchFamily="49" charset="-122"/>
              </a:rPr>
              <a:t>苏轼</a:t>
            </a:r>
            <a:endParaRPr lang="en-US" altLang="zh-CN" sz="3600" b="1" spc="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 eaLnBrk="1" hangingPunct="1">
              <a:lnSpc>
                <a:spcPct val="180000"/>
              </a:lnSpc>
              <a:defRPr/>
            </a:pPr>
            <a:r>
              <a:rPr lang="zh-CN" altLang="en-US" sz="3600" b="1" spc="600" dirty="0">
                <a:latin typeface="楷体" panose="02010609060101010101" pitchFamily="49" charset="-122"/>
                <a:ea typeface="楷体" panose="02010609060101010101" pitchFamily="49" charset="-122"/>
              </a:rPr>
              <a:t>黑云翻墨未</a:t>
            </a:r>
            <a:r>
              <a:rPr lang="zh-CN" altLang="en-US" sz="3600" b="1" spc="600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遮</a:t>
            </a:r>
            <a:r>
              <a:rPr lang="zh-CN" altLang="en-US" sz="3600" b="1" spc="600" dirty="0">
                <a:latin typeface="楷体" panose="02010609060101010101" pitchFamily="49" charset="-122"/>
                <a:ea typeface="楷体" panose="02010609060101010101" pitchFamily="49" charset="-122"/>
              </a:rPr>
              <a:t>山，白雨跳珠乱入船。</a:t>
            </a:r>
            <a:endParaRPr lang="en-US" altLang="zh-CN" sz="3600" b="1" spc="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 eaLnBrk="1" hangingPunct="1">
              <a:lnSpc>
                <a:spcPct val="180000"/>
              </a:lnSpc>
              <a:defRPr/>
            </a:pPr>
            <a:r>
              <a:rPr lang="zh-CN" altLang="en-US" sz="3600" b="1" spc="600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卷</a:t>
            </a:r>
            <a:r>
              <a:rPr lang="zh-CN" altLang="en-US" sz="3600" b="1" spc="600" dirty="0">
                <a:latin typeface="楷体" panose="02010609060101010101" pitchFamily="49" charset="-122"/>
                <a:ea typeface="楷体" panose="02010609060101010101" pitchFamily="49" charset="-122"/>
              </a:rPr>
              <a:t>地风来忽吹</a:t>
            </a:r>
            <a:r>
              <a:rPr lang="zh-CN" altLang="en-US" sz="3600" b="1" spc="600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散</a:t>
            </a:r>
            <a:r>
              <a:rPr lang="zh-CN" altLang="en-US" sz="3600" b="1" spc="600" dirty="0">
                <a:latin typeface="楷体" panose="02010609060101010101" pitchFamily="49" charset="-122"/>
                <a:ea typeface="楷体" panose="02010609060101010101" pitchFamily="49" charset="-122"/>
              </a:rPr>
              <a:t>，望湖楼下水如天。</a:t>
            </a:r>
          </a:p>
        </p:txBody>
      </p:sp>
      <p:sp>
        <p:nvSpPr>
          <p:cNvPr id="7" name="文本框 5"/>
          <p:cNvSpPr txBox="1">
            <a:spLocks noChangeArrowheads="1"/>
          </p:cNvSpPr>
          <p:nvPr/>
        </p:nvSpPr>
        <p:spPr bwMode="auto">
          <a:xfrm>
            <a:off x="3105150" y="2495550"/>
            <a:ext cx="9350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3200" b="1">
                <a:solidFill>
                  <a:srgbClr val="FF0000"/>
                </a:solidFill>
                <a:latin typeface="宋体" pitchFamily="2" charset="-122"/>
              </a:rPr>
              <a:t>zhē</a:t>
            </a:r>
            <a:endParaRPr lang="zh-CN" altLang="en-US" sz="3200" b="1">
              <a:solidFill>
                <a:srgbClr val="FF0000"/>
              </a:solidFill>
              <a:latin typeface="宋体" pitchFamily="2" charset="-122"/>
            </a:endParaRPr>
          </a:p>
        </p:txBody>
      </p:sp>
      <p:sp>
        <p:nvSpPr>
          <p:cNvPr id="8" name="文本框 5"/>
          <p:cNvSpPr txBox="1">
            <a:spLocks noChangeArrowheads="1"/>
          </p:cNvSpPr>
          <p:nvPr/>
        </p:nvSpPr>
        <p:spPr bwMode="auto">
          <a:xfrm>
            <a:off x="401638" y="3482975"/>
            <a:ext cx="11525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>
                <a:solidFill>
                  <a:srgbClr val="FF0000"/>
                </a:solidFill>
                <a:latin typeface="宋体" pitchFamily="2" charset="-122"/>
              </a:rPr>
              <a:t>juǎn</a:t>
            </a:r>
            <a:endParaRPr lang="zh-CN" altLang="en-US" sz="3200" b="1">
              <a:solidFill>
                <a:srgbClr val="FF0000"/>
              </a:solidFill>
              <a:latin typeface="宋体" pitchFamily="2" charset="-122"/>
            </a:endParaRPr>
          </a:p>
        </p:txBody>
      </p:sp>
      <p:sp>
        <p:nvSpPr>
          <p:cNvPr id="9" name="文本框 5"/>
          <p:cNvSpPr txBox="1">
            <a:spLocks noChangeArrowheads="1"/>
          </p:cNvSpPr>
          <p:nvPr/>
        </p:nvSpPr>
        <p:spPr bwMode="auto">
          <a:xfrm>
            <a:off x="3689350" y="3482975"/>
            <a:ext cx="11525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>
                <a:solidFill>
                  <a:srgbClr val="FF0000"/>
                </a:solidFill>
                <a:latin typeface="宋体" pitchFamily="2" charset="-122"/>
              </a:rPr>
              <a:t>sàn</a:t>
            </a:r>
            <a:endParaRPr lang="zh-CN" altLang="en-US" sz="3200" b="1">
              <a:solidFill>
                <a:srgbClr val="FF0000"/>
              </a:solidFill>
              <a:latin typeface="宋体" pitchFamily="2" charset="-122"/>
            </a:endParaRPr>
          </a:p>
        </p:txBody>
      </p:sp>
      <p:cxnSp>
        <p:nvCxnSpPr>
          <p:cNvPr id="11" name="直接连接符 10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H="1">
            <a:off x="1657350" y="3054350"/>
            <a:ext cx="79375" cy="4635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H="1">
            <a:off x="2757488" y="3054350"/>
            <a:ext cx="79375" cy="4635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H="1">
            <a:off x="5930900" y="3054350"/>
            <a:ext cx="79375" cy="4635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H="1">
            <a:off x="7029450" y="3054350"/>
            <a:ext cx="77788" cy="4635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H="1">
            <a:off x="2227263" y="4019550"/>
            <a:ext cx="79375" cy="4619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H="1">
            <a:off x="2751138" y="4019550"/>
            <a:ext cx="79375" cy="4619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H="1">
            <a:off x="3276600" y="4019550"/>
            <a:ext cx="79375" cy="4619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H="1">
            <a:off x="6502400" y="4019550"/>
            <a:ext cx="77788" cy="4619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H="1">
            <a:off x="7029450" y="4019550"/>
            <a:ext cx="77788" cy="4619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795338" y="2733675"/>
            <a:ext cx="1479550" cy="1228725"/>
            <a:chOff x="1423313" y="2640393"/>
            <a:chExt cx="1479613" cy="1227981"/>
          </a:xfrm>
        </p:grpSpPr>
        <p:sp>
          <p:nvSpPr>
            <p:cNvPr id="13" name="空心弧 12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1675736" y="2640393"/>
              <a:ext cx="1227190" cy="1227981"/>
            </a:xfrm>
            <a:prstGeom prst="blockArc">
              <a:avLst>
                <a:gd name="adj1" fmla="val 13322041"/>
                <a:gd name="adj2" fmla="val 9106646"/>
                <a:gd name="adj3" fmla="val 954"/>
              </a:avLst>
            </a:prstGeom>
            <a:solidFill>
              <a:schemeClr val="bg1"/>
            </a:solidFill>
            <a:ln>
              <a:solidFill>
                <a:srgbClr val="6695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schemeClr val="tx1"/>
                </a:solidFill>
                <a:latin typeface="文悦古典明朝体 (非商业使用) W5" pitchFamily="50" charset="-122"/>
                <a:ea typeface="文悦古典明朝体 (非商业使用) W5" pitchFamily="50" charset="-122"/>
              </a:endParaRPr>
            </a:p>
          </p:txBody>
        </p:sp>
        <p:sp>
          <p:nvSpPr>
            <p:cNvPr id="12" name="Freeform 21">
              <a:extLst>
                <a:ext uri="{FF2B5EF4-FFF2-40B4-BE49-F238E27FC236}"/>
              </a:extLst>
            </p:cNvPr>
            <p:cNvSpPr>
              <a:spLocks noEditPoints="1"/>
            </p:cNvSpPr>
            <p:nvPr/>
          </p:nvSpPr>
          <p:spPr bwMode="auto">
            <a:xfrm>
              <a:off x="1423313" y="3173470"/>
              <a:ext cx="1177975" cy="677453"/>
            </a:xfrm>
            <a:custGeom>
              <a:avLst/>
              <a:gdLst>
                <a:gd name="T0" fmla="*/ 242 w 761"/>
                <a:gd name="T1" fmla="*/ 165 h 437"/>
                <a:gd name="T2" fmla="*/ 290 w 761"/>
                <a:gd name="T3" fmla="*/ 291 h 437"/>
                <a:gd name="T4" fmla="*/ 249 w 761"/>
                <a:gd name="T5" fmla="*/ 256 h 437"/>
                <a:gd name="T6" fmla="*/ 250 w 761"/>
                <a:gd name="T7" fmla="*/ 261 h 437"/>
                <a:gd name="T8" fmla="*/ 267 w 761"/>
                <a:gd name="T9" fmla="*/ 294 h 437"/>
                <a:gd name="T10" fmla="*/ 272 w 761"/>
                <a:gd name="T11" fmla="*/ 224 h 437"/>
                <a:gd name="T12" fmla="*/ 199 w 761"/>
                <a:gd name="T13" fmla="*/ 125 h 437"/>
                <a:gd name="T14" fmla="*/ 130 w 761"/>
                <a:gd name="T15" fmla="*/ 188 h 437"/>
                <a:gd name="T16" fmla="*/ 167 w 761"/>
                <a:gd name="T17" fmla="*/ 181 h 437"/>
                <a:gd name="T18" fmla="*/ 159 w 761"/>
                <a:gd name="T19" fmla="*/ 271 h 437"/>
                <a:gd name="T20" fmla="*/ 151 w 761"/>
                <a:gd name="T21" fmla="*/ 264 h 437"/>
                <a:gd name="T22" fmla="*/ 138 w 761"/>
                <a:gd name="T23" fmla="*/ 206 h 437"/>
                <a:gd name="T24" fmla="*/ 133 w 761"/>
                <a:gd name="T25" fmla="*/ 195 h 437"/>
                <a:gd name="T26" fmla="*/ 233 w 761"/>
                <a:gd name="T27" fmla="*/ 136 h 437"/>
                <a:gd name="T28" fmla="*/ 294 w 761"/>
                <a:gd name="T29" fmla="*/ 187 h 437"/>
                <a:gd name="T30" fmla="*/ 317 w 761"/>
                <a:gd name="T31" fmla="*/ 164 h 437"/>
                <a:gd name="T32" fmla="*/ 296 w 761"/>
                <a:gd name="T33" fmla="*/ 143 h 437"/>
                <a:gd name="T34" fmla="*/ 341 w 761"/>
                <a:gd name="T35" fmla="*/ 100 h 437"/>
                <a:gd name="T36" fmla="*/ 258 w 761"/>
                <a:gd name="T37" fmla="*/ 49 h 437"/>
                <a:gd name="T38" fmla="*/ 208 w 761"/>
                <a:gd name="T39" fmla="*/ 13 h 437"/>
                <a:gd name="T40" fmla="*/ 151 w 761"/>
                <a:gd name="T41" fmla="*/ 14 h 437"/>
                <a:gd name="T42" fmla="*/ 172 w 761"/>
                <a:gd name="T43" fmla="*/ 31 h 437"/>
                <a:gd name="T44" fmla="*/ 138 w 761"/>
                <a:gd name="T45" fmla="*/ 44 h 437"/>
                <a:gd name="T46" fmla="*/ 91 w 761"/>
                <a:gd name="T47" fmla="*/ 6 h 437"/>
                <a:gd name="T48" fmla="*/ 22 w 761"/>
                <a:gd name="T49" fmla="*/ 62 h 437"/>
                <a:gd name="T50" fmla="*/ 17 w 761"/>
                <a:gd name="T51" fmla="*/ 150 h 437"/>
                <a:gd name="T52" fmla="*/ 56 w 761"/>
                <a:gd name="T53" fmla="*/ 136 h 437"/>
                <a:gd name="T54" fmla="*/ 84 w 761"/>
                <a:gd name="T55" fmla="*/ 211 h 437"/>
                <a:gd name="T56" fmla="*/ 295 w 761"/>
                <a:gd name="T57" fmla="*/ 431 h 437"/>
                <a:gd name="T58" fmla="*/ 519 w 761"/>
                <a:gd name="T59" fmla="*/ 401 h 437"/>
                <a:gd name="T60" fmla="*/ 761 w 761"/>
                <a:gd name="T61" fmla="*/ 416 h 437"/>
                <a:gd name="T62" fmla="*/ 507 w 761"/>
                <a:gd name="T63" fmla="*/ 374 h 437"/>
                <a:gd name="T64" fmla="*/ 203 w 761"/>
                <a:gd name="T65" fmla="*/ 284 h 437"/>
                <a:gd name="T66" fmla="*/ 377 w 761"/>
                <a:gd name="T67" fmla="*/ 399 h 437"/>
                <a:gd name="T68" fmla="*/ 608 w 761"/>
                <a:gd name="T69" fmla="*/ 373 h 437"/>
                <a:gd name="T70" fmla="*/ 329 w 761"/>
                <a:gd name="T71" fmla="*/ 361 h 437"/>
                <a:gd name="T72" fmla="*/ 344 w 761"/>
                <a:gd name="T73" fmla="*/ 279 h 437"/>
                <a:gd name="T74" fmla="*/ 366 w 761"/>
                <a:gd name="T75" fmla="*/ 330 h 437"/>
                <a:gd name="T76" fmla="*/ 445 w 761"/>
                <a:gd name="T77" fmla="*/ 254 h 437"/>
                <a:gd name="T78" fmla="*/ 411 w 761"/>
                <a:gd name="T79" fmla="*/ 208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61" h="437">
                  <a:moveTo>
                    <a:pt x="233" y="136"/>
                  </a:moveTo>
                  <a:cubicBezTo>
                    <a:pt x="239" y="143"/>
                    <a:pt x="240" y="155"/>
                    <a:pt x="242" y="165"/>
                  </a:cubicBezTo>
                  <a:cubicBezTo>
                    <a:pt x="277" y="170"/>
                    <a:pt x="288" y="199"/>
                    <a:pt x="279" y="222"/>
                  </a:cubicBezTo>
                  <a:cubicBezTo>
                    <a:pt x="320" y="251"/>
                    <a:pt x="302" y="279"/>
                    <a:pt x="290" y="291"/>
                  </a:cubicBezTo>
                  <a:cubicBezTo>
                    <a:pt x="281" y="299"/>
                    <a:pt x="262" y="306"/>
                    <a:pt x="246" y="304"/>
                  </a:cubicBezTo>
                  <a:cubicBezTo>
                    <a:pt x="196" y="298"/>
                    <a:pt x="223" y="226"/>
                    <a:pt x="249" y="256"/>
                  </a:cubicBezTo>
                  <a:cubicBezTo>
                    <a:pt x="261" y="269"/>
                    <a:pt x="247" y="273"/>
                    <a:pt x="247" y="273"/>
                  </a:cubicBezTo>
                  <a:cubicBezTo>
                    <a:pt x="250" y="272"/>
                    <a:pt x="251" y="265"/>
                    <a:pt x="250" y="261"/>
                  </a:cubicBezTo>
                  <a:cubicBezTo>
                    <a:pt x="246" y="258"/>
                    <a:pt x="246" y="258"/>
                    <a:pt x="246" y="258"/>
                  </a:cubicBezTo>
                  <a:cubicBezTo>
                    <a:pt x="227" y="239"/>
                    <a:pt x="209" y="312"/>
                    <a:pt x="267" y="294"/>
                  </a:cubicBezTo>
                  <a:cubicBezTo>
                    <a:pt x="279" y="290"/>
                    <a:pt x="291" y="283"/>
                    <a:pt x="295" y="273"/>
                  </a:cubicBezTo>
                  <a:cubicBezTo>
                    <a:pt x="305" y="249"/>
                    <a:pt x="286" y="232"/>
                    <a:pt x="272" y="224"/>
                  </a:cubicBezTo>
                  <a:cubicBezTo>
                    <a:pt x="285" y="191"/>
                    <a:pt x="258" y="179"/>
                    <a:pt x="235" y="173"/>
                  </a:cubicBezTo>
                  <a:cubicBezTo>
                    <a:pt x="229" y="151"/>
                    <a:pt x="231" y="133"/>
                    <a:pt x="199" y="125"/>
                  </a:cubicBezTo>
                  <a:cubicBezTo>
                    <a:pt x="163" y="116"/>
                    <a:pt x="91" y="113"/>
                    <a:pt x="114" y="175"/>
                  </a:cubicBezTo>
                  <a:cubicBezTo>
                    <a:pt x="116" y="180"/>
                    <a:pt x="125" y="188"/>
                    <a:pt x="130" y="188"/>
                  </a:cubicBezTo>
                  <a:cubicBezTo>
                    <a:pt x="183" y="194"/>
                    <a:pt x="143" y="150"/>
                    <a:pt x="153" y="157"/>
                  </a:cubicBezTo>
                  <a:cubicBezTo>
                    <a:pt x="160" y="162"/>
                    <a:pt x="165" y="171"/>
                    <a:pt x="167" y="181"/>
                  </a:cubicBezTo>
                  <a:cubicBezTo>
                    <a:pt x="168" y="190"/>
                    <a:pt x="165" y="206"/>
                    <a:pt x="165" y="206"/>
                  </a:cubicBezTo>
                  <a:cubicBezTo>
                    <a:pt x="163" y="220"/>
                    <a:pt x="157" y="245"/>
                    <a:pt x="159" y="271"/>
                  </a:cubicBezTo>
                  <a:cubicBezTo>
                    <a:pt x="164" y="356"/>
                    <a:pt x="244" y="382"/>
                    <a:pt x="293" y="414"/>
                  </a:cubicBezTo>
                  <a:cubicBezTo>
                    <a:pt x="238" y="388"/>
                    <a:pt x="152" y="357"/>
                    <a:pt x="151" y="264"/>
                  </a:cubicBezTo>
                  <a:cubicBezTo>
                    <a:pt x="151" y="238"/>
                    <a:pt x="153" y="214"/>
                    <a:pt x="159" y="190"/>
                  </a:cubicBezTo>
                  <a:cubicBezTo>
                    <a:pt x="146" y="194"/>
                    <a:pt x="141" y="194"/>
                    <a:pt x="138" y="206"/>
                  </a:cubicBezTo>
                  <a:cubicBezTo>
                    <a:pt x="118" y="289"/>
                    <a:pt x="167" y="355"/>
                    <a:pt x="216" y="388"/>
                  </a:cubicBezTo>
                  <a:cubicBezTo>
                    <a:pt x="149" y="353"/>
                    <a:pt x="109" y="277"/>
                    <a:pt x="133" y="195"/>
                  </a:cubicBezTo>
                  <a:cubicBezTo>
                    <a:pt x="87" y="190"/>
                    <a:pt x="86" y="121"/>
                    <a:pt x="144" y="112"/>
                  </a:cubicBezTo>
                  <a:cubicBezTo>
                    <a:pt x="162" y="110"/>
                    <a:pt x="206" y="105"/>
                    <a:pt x="233" y="136"/>
                  </a:cubicBezTo>
                  <a:close/>
                  <a:moveTo>
                    <a:pt x="346" y="186"/>
                  </a:moveTo>
                  <a:cubicBezTo>
                    <a:pt x="326" y="194"/>
                    <a:pt x="305" y="193"/>
                    <a:pt x="294" y="187"/>
                  </a:cubicBezTo>
                  <a:cubicBezTo>
                    <a:pt x="274" y="176"/>
                    <a:pt x="273" y="146"/>
                    <a:pt x="292" y="138"/>
                  </a:cubicBezTo>
                  <a:cubicBezTo>
                    <a:pt x="318" y="127"/>
                    <a:pt x="320" y="154"/>
                    <a:pt x="317" y="164"/>
                  </a:cubicBezTo>
                  <a:cubicBezTo>
                    <a:pt x="311" y="163"/>
                    <a:pt x="310" y="157"/>
                    <a:pt x="311" y="153"/>
                  </a:cubicBezTo>
                  <a:cubicBezTo>
                    <a:pt x="312" y="143"/>
                    <a:pt x="302" y="138"/>
                    <a:pt x="296" y="143"/>
                  </a:cubicBezTo>
                  <a:cubicBezTo>
                    <a:pt x="267" y="168"/>
                    <a:pt x="308" y="202"/>
                    <a:pt x="349" y="168"/>
                  </a:cubicBezTo>
                  <a:cubicBezTo>
                    <a:pt x="375" y="145"/>
                    <a:pt x="363" y="111"/>
                    <a:pt x="341" y="100"/>
                  </a:cubicBezTo>
                  <a:cubicBezTo>
                    <a:pt x="330" y="94"/>
                    <a:pt x="323" y="89"/>
                    <a:pt x="316" y="82"/>
                  </a:cubicBezTo>
                  <a:cubicBezTo>
                    <a:pt x="295" y="62"/>
                    <a:pt x="302" y="44"/>
                    <a:pt x="258" y="49"/>
                  </a:cubicBezTo>
                  <a:cubicBezTo>
                    <a:pt x="254" y="38"/>
                    <a:pt x="253" y="27"/>
                    <a:pt x="245" y="20"/>
                  </a:cubicBezTo>
                  <a:cubicBezTo>
                    <a:pt x="232" y="7"/>
                    <a:pt x="220" y="10"/>
                    <a:pt x="208" y="13"/>
                  </a:cubicBezTo>
                  <a:cubicBezTo>
                    <a:pt x="206" y="13"/>
                    <a:pt x="194" y="0"/>
                    <a:pt x="184" y="1"/>
                  </a:cubicBezTo>
                  <a:cubicBezTo>
                    <a:pt x="169" y="1"/>
                    <a:pt x="156" y="7"/>
                    <a:pt x="151" y="14"/>
                  </a:cubicBezTo>
                  <a:cubicBezTo>
                    <a:pt x="142" y="27"/>
                    <a:pt x="143" y="76"/>
                    <a:pt x="171" y="65"/>
                  </a:cubicBezTo>
                  <a:cubicBezTo>
                    <a:pt x="197" y="55"/>
                    <a:pt x="176" y="37"/>
                    <a:pt x="172" y="31"/>
                  </a:cubicBezTo>
                  <a:cubicBezTo>
                    <a:pt x="186" y="31"/>
                    <a:pt x="195" y="49"/>
                    <a:pt x="191" y="59"/>
                  </a:cubicBezTo>
                  <a:cubicBezTo>
                    <a:pt x="177" y="86"/>
                    <a:pt x="140" y="78"/>
                    <a:pt x="138" y="44"/>
                  </a:cubicBezTo>
                  <a:cubicBezTo>
                    <a:pt x="138" y="44"/>
                    <a:pt x="139" y="36"/>
                    <a:pt x="138" y="33"/>
                  </a:cubicBezTo>
                  <a:cubicBezTo>
                    <a:pt x="134" y="19"/>
                    <a:pt x="110" y="2"/>
                    <a:pt x="91" y="6"/>
                  </a:cubicBezTo>
                  <a:cubicBezTo>
                    <a:pt x="82" y="8"/>
                    <a:pt x="78" y="16"/>
                    <a:pt x="74" y="23"/>
                  </a:cubicBezTo>
                  <a:cubicBezTo>
                    <a:pt x="49" y="18"/>
                    <a:pt x="24" y="40"/>
                    <a:pt x="22" y="62"/>
                  </a:cubicBezTo>
                  <a:cubicBezTo>
                    <a:pt x="21" y="70"/>
                    <a:pt x="27" y="76"/>
                    <a:pt x="26" y="83"/>
                  </a:cubicBezTo>
                  <a:cubicBezTo>
                    <a:pt x="24" y="98"/>
                    <a:pt x="0" y="119"/>
                    <a:pt x="17" y="150"/>
                  </a:cubicBezTo>
                  <a:cubicBezTo>
                    <a:pt x="20" y="156"/>
                    <a:pt x="30" y="162"/>
                    <a:pt x="36" y="165"/>
                  </a:cubicBezTo>
                  <a:cubicBezTo>
                    <a:pt x="89" y="196"/>
                    <a:pt x="90" y="102"/>
                    <a:pt x="56" y="136"/>
                  </a:cubicBezTo>
                  <a:cubicBezTo>
                    <a:pt x="59" y="119"/>
                    <a:pt x="78" y="114"/>
                    <a:pt x="85" y="131"/>
                  </a:cubicBezTo>
                  <a:cubicBezTo>
                    <a:pt x="96" y="155"/>
                    <a:pt x="83" y="188"/>
                    <a:pt x="84" y="211"/>
                  </a:cubicBezTo>
                  <a:cubicBezTo>
                    <a:pt x="86" y="254"/>
                    <a:pt x="105" y="293"/>
                    <a:pt x="122" y="321"/>
                  </a:cubicBezTo>
                  <a:cubicBezTo>
                    <a:pt x="151" y="371"/>
                    <a:pt x="217" y="421"/>
                    <a:pt x="295" y="431"/>
                  </a:cubicBezTo>
                  <a:cubicBezTo>
                    <a:pt x="334" y="437"/>
                    <a:pt x="385" y="433"/>
                    <a:pt x="418" y="418"/>
                  </a:cubicBezTo>
                  <a:cubicBezTo>
                    <a:pt x="445" y="406"/>
                    <a:pt x="474" y="403"/>
                    <a:pt x="519" y="401"/>
                  </a:cubicBezTo>
                  <a:cubicBezTo>
                    <a:pt x="568" y="399"/>
                    <a:pt x="611" y="403"/>
                    <a:pt x="658" y="413"/>
                  </a:cubicBezTo>
                  <a:cubicBezTo>
                    <a:pt x="695" y="420"/>
                    <a:pt x="761" y="417"/>
                    <a:pt x="761" y="416"/>
                  </a:cubicBezTo>
                  <a:cubicBezTo>
                    <a:pt x="723" y="413"/>
                    <a:pt x="637" y="387"/>
                    <a:pt x="604" y="381"/>
                  </a:cubicBezTo>
                  <a:cubicBezTo>
                    <a:pt x="572" y="375"/>
                    <a:pt x="546" y="372"/>
                    <a:pt x="507" y="374"/>
                  </a:cubicBezTo>
                  <a:cubicBezTo>
                    <a:pt x="463" y="376"/>
                    <a:pt x="428" y="394"/>
                    <a:pt x="395" y="402"/>
                  </a:cubicBezTo>
                  <a:cubicBezTo>
                    <a:pt x="306" y="424"/>
                    <a:pt x="216" y="388"/>
                    <a:pt x="203" y="284"/>
                  </a:cubicBezTo>
                  <a:cubicBezTo>
                    <a:pt x="210" y="305"/>
                    <a:pt x="223" y="330"/>
                    <a:pt x="234" y="347"/>
                  </a:cubicBezTo>
                  <a:cubicBezTo>
                    <a:pt x="257" y="382"/>
                    <a:pt x="324" y="413"/>
                    <a:pt x="377" y="399"/>
                  </a:cubicBezTo>
                  <a:cubicBezTo>
                    <a:pt x="407" y="391"/>
                    <a:pt x="437" y="377"/>
                    <a:pt x="471" y="370"/>
                  </a:cubicBezTo>
                  <a:cubicBezTo>
                    <a:pt x="528" y="359"/>
                    <a:pt x="565" y="369"/>
                    <a:pt x="608" y="373"/>
                  </a:cubicBezTo>
                  <a:cubicBezTo>
                    <a:pt x="584" y="357"/>
                    <a:pt x="540" y="343"/>
                    <a:pt x="502" y="347"/>
                  </a:cubicBezTo>
                  <a:cubicBezTo>
                    <a:pt x="435" y="354"/>
                    <a:pt x="356" y="391"/>
                    <a:pt x="329" y="361"/>
                  </a:cubicBezTo>
                  <a:cubicBezTo>
                    <a:pt x="270" y="296"/>
                    <a:pt x="366" y="227"/>
                    <a:pt x="370" y="297"/>
                  </a:cubicBezTo>
                  <a:cubicBezTo>
                    <a:pt x="363" y="283"/>
                    <a:pt x="353" y="277"/>
                    <a:pt x="344" y="279"/>
                  </a:cubicBezTo>
                  <a:cubicBezTo>
                    <a:pt x="334" y="284"/>
                    <a:pt x="328" y="290"/>
                    <a:pt x="329" y="302"/>
                  </a:cubicBezTo>
                  <a:cubicBezTo>
                    <a:pt x="330" y="314"/>
                    <a:pt x="349" y="330"/>
                    <a:pt x="366" y="330"/>
                  </a:cubicBezTo>
                  <a:cubicBezTo>
                    <a:pt x="392" y="330"/>
                    <a:pt x="415" y="316"/>
                    <a:pt x="418" y="283"/>
                  </a:cubicBezTo>
                  <a:cubicBezTo>
                    <a:pt x="424" y="281"/>
                    <a:pt x="445" y="279"/>
                    <a:pt x="445" y="254"/>
                  </a:cubicBezTo>
                  <a:cubicBezTo>
                    <a:pt x="444" y="233"/>
                    <a:pt x="425" y="209"/>
                    <a:pt x="396" y="223"/>
                  </a:cubicBezTo>
                  <a:cubicBezTo>
                    <a:pt x="401" y="214"/>
                    <a:pt x="401" y="213"/>
                    <a:pt x="411" y="208"/>
                  </a:cubicBezTo>
                  <a:cubicBezTo>
                    <a:pt x="398" y="181"/>
                    <a:pt x="364" y="179"/>
                    <a:pt x="346" y="186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rgbClr val="6192B8"/>
                </a:gs>
                <a:gs pos="100000">
                  <a:srgbClr val="6695A8"/>
                </a:gs>
              </a:gsLst>
              <a:lin ang="5400000" scaled="1"/>
            </a:gradFill>
            <a:ln>
              <a:noFill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dirty="0">
                <a:latin typeface="文悦古典明朝体 (非商业使用) W5" pitchFamily="50" charset="-122"/>
                <a:ea typeface="文悦古典明朝体 (非商业使用) W5" pitchFamily="50" charset="-122"/>
              </a:endParaRPr>
            </a:p>
          </p:txBody>
        </p:sp>
      </p:grpSp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2727325" y="2733675"/>
            <a:ext cx="1479550" cy="1228725"/>
            <a:chOff x="1423313" y="2640393"/>
            <a:chExt cx="1479613" cy="1227981"/>
          </a:xfrm>
        </p:grpSpPr>
        <p:sp>
          <p:nvSpPr>
            <p:cNvPr id="17" name="空心弧 16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1675737" y="2640393"/>
              <a:ext cx="1227189" cy="1227981"/>
            </a:xfrm>
            <a:prstGeom prst="blockArc">
              <a:avLst>
                <a:gd name="adj1" fmla="val 13322041"/>
                <a:gd name="adj2" fmla="val 9106646"/>
                <a:gd name="adj3" fmla="val 954"/>
              </a:avLst>
            </a:prstGeom>
            <a:solidFill>
              <a:schemeClr val="bg1"/>
            </a:solidFill>
            <a:ln>
              <a:solidFill>
                <a:srgbClr val="6695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schemeClr val="tx1"/>
                </a:solidFill>
                <a:latin typeface="文悦古典明朝体 (非商业使用) W5" pitchFamily="50" charset="-122"/>
                <a:ea typeface="文悦古典明朝体 (非商业使用) W5" pitchFamily="50" charset="-122"/>
              </a:endParaRPr>
            </a:p>
          </p:txBody>
        </p:sp>
        <p:sp>
          <p:nvSpPr>
            <p:cNvPr id="18" name="Freeform 21">
              <a:extLst>
                <a:ext uri="{FF2B5EF4-FFF2-40B4-BE49-F238E27FC236}"/>
              </a:extLst>
            </p:cNvPr>
            <p:cNvSpPr>
              <a:spLocks noEditPoints="1"/>
            </p:cNvSpPr>
            <p:nvPr/>
          </p:nvSpPr>
          <p:spPr bwMode="auto">
            <a:xfrm>
              <a:off x="1423313" y="3173470"/>
              <a:ext cx="1177975" cy="677453"/>
            </a:xfrm>
            <a:custGeom>
              <a:avLst/>
              <a:gdLst>
                <a:gd name="T0" fmla="*/ 242 w 761"/>
                <a:gd name="T1" fmla="*/ 165 h 437"/>
                <a:gd name="T2" fmla="*/ 290 w 761"/>
                <a:gd name="T3" fmla="*/ 291 h 437"/>
                <a:gd name="T4" fmla="*/ 249 w 761"/>
                <a:gd name="T5" fmla="*/ 256 h 437"/>
                <a:gd name="T6" fmla="*/ 250 w 761"/>
                <a:gd name="T7" fmla="*/ 261 h 437"/>
                <a:gd name="T8" fmla="*/ 267 w 761"/>
                <a:gd name="T9" fmla="*/ 294 h 437"/>
                <a:gd name="T10" fmla="*/ 272 w 761"/>
                <a:gd name="T11" fmla="*/ 224 h 437"/>
                <a:gd name="T12" fmla="*/ 199 w 761"/>
                <a:gd name="T13" fmla="*/ 125 h 437"/>
                <a:gd name="T14" fmla="*/ 130 w 761"/>
                <a:gd name="T15" fmla="*/ 188 h 437"/>
                <a:gd name="T16" fmla="*/ 167 w 761"/>
                <a:gd name="T17" fmla="*/ 181 h 437"/>
                <a:gd name="T18" fmla="*/ 159 w 761"/>
                <a:gd name="T19" fmla="*/ 271 h 437"/>
                <a:gd name="T20" fmla="*/ 151 w 761"/>
                <a:gd name="T21" fmla="*/ 264 h 437"/>
                <a:gd name="T22" fmla="*/ 138 w 761"/>
                <a:gd name="T23" fmla="*/ 206 h 437"/>
                <a:gd name="T24" fmla="*/ 133 w 761"/>
                <a:gd name="T25" fmla="*/ 195 h 437"/>
                <a:gd name="T26" fmla="*/ 233 w 761"/>
                <a:gd name="T27" fmla="*/ 136 h 437"/>
                <a:gd name="T28" fmla="*/ 294 w 761"/>
                <a:gd name="T29" fmla="*/ 187 h 437"/>
                <a:gd name="T30" fmla="*/ 317 w 761"/>
                <a:gd name="T31" fmla="*/ 164 h 437"/>
                <a:gd name="T32" fmla="*/ 296 w 761"/>
                <a:gd name="T33" fmla="*/ 143 h 437"/>
                <a:gd name="T34" fmla="*/ 341 w 761"/>
                <a:gd name="T35" fmla="*/ 100 h 437"/>
                <a:gd name="T36" fmla="*/ 258 w 761"/>
                <a:gd name="T37" fmla="*/ 49 h 437"/>
                <a:gd name="T38" fmla="*/ 208 w 761"/>
                <a:gd name="T39" fmla="*/ 13 h 437"/>
                <a:gd name="T40" fmla="*/ 151 w 761"/>
                <a:gd name="T41" fmla="*/ 14 h 437"/>
                <a:gd name="T42" fmla="*/ 172 w 761"/>
                <a:gd name="T43" fmla="*/ 31 h 437"/>
                <a:gd name="T44" fmla="*/ 138 w 761"/>
                <a:gd name="T45" fmla="*/ 44 h 437"/>
                <a:gd name="T46" fmla="*/ 91 w 761"/>
                <a:gd name="T47" fmla="*/ 6 h 437"/>
                <a:gd name="T48" fmla="*/ 22 w 761"/>
                <a:gd name="T49" fmla="*/ 62 h 437"/>
                <a:gd name="T50" fmla="*/ 17 w 761"/>
                <a:gd name="T51" fmla="*/ 150 h 437"/>
                <a:gd name="T52" fmla="*/ 56 w 761"/>
                <a:gd name="T53" fmla="*/ 136 h 437"/>
                <a:gd name="T54" fmla="*/ 84 w 761"/>
                <a:gd name="T55" fmla="*/ 211 h 437"/>
                <a:gd name="T56" fmla="*/ 295 w 761"/>
                <a:gd name="T57" fmla="*/ 431 h 437"/>
                <a:gd name="T58" fmla="*/ 519 w 761"/>
                <a:gd name="T59" fmla="*/ 401 h 437"/>
                <a:gd name="T60" fmla="*/ 761 w 761"/>
                <a:gd name="T61" fmla="*/ 416 h 437"/>
                <a:gd name="T62" fmla="*/ 507 w 761"/>
                <a:gd name="T63" fmla="*/ 374 h 437"/>
                <a:gd name="T64" fmla="*/ 203 w 761"/>
                <a:gd name="T65" fmla="*/ 284 h 437"/>
                <a:gd name="T66" fmla="*/ 377 w 761"/>
                <a:gd name="T67" fmla="*/ 399 h 437"/>
                <a:gd name="T68" fmla="*/ 608 w 761"/>
                <a:gd name="T69" fmla="*/ 373 h 437"/>
                <a:gd name="T70" fmla="*/ 329 w 761"/>
                <a:gd name="T71" fmla="*/ 361 h 437"/>
                <a:gd name="T72" fmla="*/ 344 w 761"/>
                <a:gd name="T73" fmla="*/ 279 h 437"/>
                <a:gd name="T74" fmla="*/ 366 w 761"/>
                <a:gd name="T75" fmla="*/ 330 h 437"/>
                <a:gd name="T76" fmla="*/ 445 w 761"/>
                <a:gd name="T77" fmla="*/ 254 h 437"/>
                <a:gd name="T78" fmla="*/ 411 w 761"/>
                <a:gd name="T79" fmla="*/ 208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61" h="437">
                  <a:moveTo>
                    <a:pt x="233" y="136"/>
                  </a:moveTo>
                  <a:cubicBezTo>
                    <a:pt x="239" y="143"/>
                    <a:pt x="240" y="155"/>
                    <a:pt x="242" y="165"/>
                  </a:cubicBezTo>
                  <a:cubicBezTo>
                    <a:pt x="277" y="170"/>
                    <a:pt x="288" y="199"/>
                    <a:pt x="279" y="222"/>
                  </a:cubicBezTo>
                  <a:cubicBezTo>
                    <a:pt x="320" y="251"/>
                    <a:pt x="302" y="279"/>
                    <a:pt x="290" y="291"/>
                  </a:cubicBezTo>
                  <a:cubicBezTo>
                    <a:pt x="281" y="299"/>
                    <a:pt x="262" y="306"/>
                    <a:pt x="246" y="304"/>
                  </a:cubicBezTo>
                  <a:cubicBezTo>
                    <a:pt x="196" y="298"/>
                    <a:pt x="223" y="226"/>
                    <a:pt x="249" y="256"/>
                  </a:cubicBezTo>
                  <a:cubicBezTo>
                    <a:pt x="261" y="269"/>
                    <a:pt x="247" y="273"/>
                    <a:pt x="247" y="273"/>
                  </a:cubicBezTo>
                  <a:cubicBezTo>
                    <a:pt x="250" y="272"/>
                    <a:pt x="251" y="265"/>
                    <a:pt x="250" y="261"/>
                  </a:cubicBezTo>
                  <a:cubicBezTo>
                    <a:pt x="246" y="258"/>
                    <a:pt x="246" y="258"/>
                    <a:pt x="246" y="258"/>
                  </a:cubicBezTo>
                  <a:cubicBezTo>
                    <a:pt x="227" y="239"/>
                    <a:pt x="209" y="312"/>
                    <a:pt x="267" y="294"/>
                  </a:cubicBezTo>
                  <a:cubicBezTo>
                    <a:pt x="279" y="290"/>
                    <a:pt x="291" y="283"/>
                    <a:pt x="295" y="273"/>
                  </a:cubicBezTo>
                  <a:cubicBezTo>
                    <a:pt x="305" y="249"/>
                    <a:pt x="286" y="232"/>
                    <a:pt x="272" y="224"/>
                  </a:cubicBezTo>
                  <a:cubicBezTo>
                    <a:pt x="285" y="191"/>
                    <a:pt x="258" y="179"/>
                    <a:pt x="235" y="173"/>
                  </a:cubicBezTo>
                  <a:cubicBezTo>
                    <a:pt x="229" y="151"/>
                    <a:pt x="231" y="133"/>
                    <a:pt x="199" y="125"/>
                  </a:cubicBezTo>
                  <a:cubicBezTo>
                    <a:pt x="163" y="116"/>
                    <a:pt x="91" y="113"/>
                    <a:pt x="114" y="175"/>
                  </a:cubicBezTo>
                  <a:cubicBezTo>
                    <a:pt x="116" y="180"/>
                    <a:pt x="125" y="188"/>
                    <a:pt x="130" y="188"/>
                  </a:cubicBezTo>
                  <a:cubicBezTo>
                    <a:pt x="183" y="194"/>
                    <a:pt x="143" y="150"/>
                    <a:pt x="153" y="157"/>
                  </a:cubicBezTo>
                  <a:cubicBezTo>
                    <a:pt x="160" y="162"/>
                    <a:pt x="165" y="171"/>
                    <a:pt x="167" y="181"/>
                  </a:cubicBezTo>
                  <a:cubicBezTo>
                    <a:pt x="168" y="190"/>
                    <a:pt x="165" y="206"/>
                    <a:pt x="165" y="206"/>
                  </a:cubicBezTo>
                  <a:cubicBezTo>
                    <a:pt x="163" y="220"/>
                    <a:pt x="157" y="245"/>
                    <a:pt x="159" y="271"/>
                  </a:cubicBezTo>
                  <a:cubicBezTo>
                    <a:pt x="164" y="356"/>
                    <a:pt x="244" y="382"/>
                    <a:pt x="293" y="414"/>
                  </a:cubicBezTo>
                  <a:cubicBezTo>
                    <a:pt x="238" y="388"/>
                    <a:pt x="152" y="357"/>
                    <a:pt x="151" y="264"/>
                  </a:cubicBezTo>
                  <a:cubicBezTo>
                    <a:pt x="151" y="238"/>
                    <a:pt x="153" y="214"/>
                    <a:pt x="159" y="190"/>
                  </a:cubicBezTo>
                  <a:cubicBezTo>
                    <a:pt x="146" y="194"/>
                    <a:pt x="141" y="194"/>
                    <a:pt x="138" y="206"/>
                  </a:cubicBezTo>
                  <a:cubicBezTo>
                    <a:pt x="118" y="289"/>
                    <a:pt x="167" y="355"/>
                    <a:pt x="216" y="388"/>
                  </a:cubicBezTo>
                  <a:cubicBezTo>
                    <a:pt x="149" y="353"/>
                    <a:pt x="109" y="277"/>
                    <a:pt x="133" y="195"/>
                  </a:cubicBezTo>
                  <a:cubicBezTo>
                    <a:pt x="87" y="190"/>
                    <a:pt x="86" y="121"/>
                    <a:pt x="144" y="112"/>
                  </a:cubicBezTo>
                  <a:cubicBezTo>
                    <a:pt x="162" y="110"/>
                    <a:pt x="206" y="105"/>
                    <a:pt x="233" y="136"/>
                  </a:cubicBezTo>
                  <a:close/>
                  <a:moveTo>
                    <a:pt x="346" y="186"/>
                  </a:moveTo>
                  <a:cubicBezTo>
                    <a:pt x="326" y="194"/>
                    <a:pt x="305" y="193"/>
                    <a:pt x="294" y="187"/>
                  </a:cubicBezTo>
                  <a:cubicBezTo>
                    <a:pt x="274" y="176"/>
                    <a:pt x="273" y="146"/>
                    <a:pt x="292" y="138"/>
                  </a:cubicBezTo>
                  <a:cubicBezTo>
                    <a:pt x="318" y="127"/>
                    <a:pt x="320" y="154"/>
                    <a:pt x="317" y="164"/>
                  </a:cubicBezTo>
                  <a:cubicBezTo>
                    <a:pt x="311" y="163"/>
                    <a:pt x="310" y="157"/>
                    <a:pt x="311" y="153"/>
                  </a:cubicBezTo>
                  <a:cubicBezTo>
                    <a:pt x="312" y="143"/>
                    <a:pt x="302" y="138"/>
                    <a:pt x="296" y="143"/>
                  </a:cubicBezTo>
                  <a:cubicBezTo>
                    <a:pt x="267" y="168"/>
                    <a:pt x="308" y="202"/>
                    <a:pt x="349" y="168"/>
                  </a:cubicBezTo>
                  <a:cubicBezTo>
                    <a:pt x="375" y="145"/>
                    <a:pt x="363" y="111"/>
                    <a:pt x="341" y="100"/>
                  </a:cubicBezTo>
                  <a:cubicBezTo>
                    <a:pt x="330" y="94"/>
                    <a:pt x="323" y="89"/>
                    <a:pt x="316" y="82"/>
                  </a:cubicBezTo>
                  <a:cubicBezTo>
                    <a:pt x="295" y="62"/>
                    <a:pt x="302" y="44"/>
                    <a:pt x="258" y="49"/>
                  </a:cubicBezTo>
                  <a:cubicBezTo>
                    <a:pt x="254" y="38"/>
                    <a:pt x="253" y="27"/>
                    <a:pt x="245" y="20"/>
                  </a:cubicBezTo>
                  <a:cubicBezTo>
                    <a:pt x="232" y="7"/>
                    <a:pt x="220" y="10"/>
                    <a:pt x="208" y="13"/>
                  </a:cubicBezTo>
                  <a:cubicBezTo>
                    <a:pt x="206" y="13"/>
                    <a:pt x="194" y="0"/>
                    <a:pt x="184" y="1"/>
                  </a:cubicBezTo>
                  <a:cubicBezTo>
                    <a:pt x="169" y="1"/>
                    <a:pt x="156" y="7"/>
                    <a:pt x="151" y="14"/>
                  </a:cubicBezTo>
                  <a:cubicBezTo>
                    <a:pt x="142" y="27"/>
                    <a:pt x="143" y="76"/>
                    <a:pt x="171" y="65"/>
                  </a:cubicBezTo>
                  <a:cubicBezTo>
                    <a:pt x="197" y="55"/>
                    <a:pt x="176" y="37"/>
                    <a:pt x="172" y="31"/>
                  </a:cubicBezTo>
                  <a:cubicBezTo>
                    <a:pt x="186" y="31"/>
                    <a:pt x="195" y="49"/>
                    <a:pt x="191" y="59"/>
                  </a:cubicBezTo>
                  <a:cubicBezTo>
                    <a:pt x="177" y="86"/>
                    <a:pt x="140" y="78"/>
                    <a:pt x="138" y="44"/>
                  </a:cubicBezTo>
                  <a:cubicBezTo>
                    <a:pt x="138" y="44"/>
                    <a:pt x="139" y="36"/>
                    <a:pt x="138" y="33"/>
                  </a:cubicBezTo>
                  <a:cubicBezTo>
                    <a:pt x="134" y="19"/>
                    <a:pt x="110" y="2"/>
                    <a:pt x="91" y="6"/>
                  </a:cubicBezTo>
                  <a:cubicBezTo>
                    <a:pt x="82" y="8"/>
                    <a:pt x="78" y="16"/>
                    <a:pt x="74" y="23"/>
                  </a:cubicBezTo>
                  <a:cubicBezTo>
                    <a:pt x="49" y="18"/>
                    <a:pt x="24" y="40"/>
                    <a:pt x="22" y="62"/>
                  </a:cubicBezTo>
                  <a:cubicBezTo>
                    <a:pt x="21" y="70"/>
                    <a:pt x="27" y="76"/>
                    <a:pt x="26" y="83"/>
                  </a:cubicBezTo>
                  <a:cubicBezTo>
                    <a:pt x="24" y="98"/>
                    <a:pt x="0" y="119"/>
                    <a:pt x="17" y="150"/>
                  </a:cubicBezTo>
                  <a:cubicBezTo>
                    <a:pt x="20" y="156"/>
                    <a:pt x="30" y="162"/>
                    <a:pt x="36" y="165"/>
                  </a:cubicBezTo>
                  <a:cubicBezTo>
                    <a:pt x="89" y="196"/>
                    <a:pt x="90" y="102"/>
                    <a:pt x="56" y="136"/>
                  </a:cubicBezTo>
                  <a:cubicBezTo>
                    <a:pt x="59" y="119"/>
                    <a:pt x="78" y="114"/>
                    <a:pt x="85" y="131"/>
                  </a:cubicBezTo>
                  <a:cubicBezTo>
                    <a:pt x="96" y="155"/>
                    <a:pt x="83" y="188"/>
                    <a:pt x="84" y="211"/>
                  </a:cubicBezTo>
                  <a:cubicBezTo>
                    <a:pt x="86" y="254"/>
                    <a:pt x="105" y="293"/>
                    <a:pt x="122" y="321"/>
                  </a:cubicBezTo>
                  <a:cubicBezTo>
                    <a:pt x="151" y="371"/>
                    <a:pt x="217" y="421"/>
                    <a:pt x="295" y="431"/>
                  </a:cubicBezTo>
                  <a:cubicBezTo>
                    <a:pt x="334" y="437"/>
                    <a:pt x="385" y="433"/>
                    <a:pt x="418" y="418"/>
                  </a:cubicBezTo>
                  <a:cubicBezTo>
                    <a:pt x="445" y="406"/>
                    <a:pt x="474" y="403"/>
                    <a:pt x="519" y="401"/>
                  </a:cubicBezTo>
                  <a:cubicBezTo>
                    <a:pt x="568" y="399"/>
                    <a:pt x="611" y="403"/>
                    <a:pt x="658" y="413"/>
                  </a:cubicBezTo>
                  <a:cubicBezTo>
                    <a:pt x="695" y="420"/>
                    <a:pt x="761" y="417"/>
                    <a:pt x="761" y="416"/>
                  </a:cubicBezTo>
                  <a:cubicBezTo>
                    <a:pt x="723" y="413"/>
                    <a:pt x="637" y="387"/>
                    <a:pt x="604" y="381"/>
                  </a:cubicBezTo>
                  <a:cubicBezTo>
                    <a:pt x="572" y="375"/>
                    <a:pt x="546" y="372"/>
                    <a:pt x="507" y="374"/>
                  </a:cubicBezTo>
                  <a:cubicBezTo>
                    <a:pt x="463" y="376"/>
                    <a:pt x="428" y="394"/>
                    <a:pt x="395" y="402"/>
                  </a:cubicBezTo>
                  <a:cubicBezTo>
                    <a:pt x="306" y="424"/>
                    <a:pt x="216" y="388"/>
                    <a:pt x="203" y="284"/>
                  </a:cubicBezTo>
                  <a:cubicBezTo>
                    <a:pt x="210" y="305"/>
                    <a:pt x="223" y="330"/>
                    <a:pt x="234" y="347"/>
                  </a:cubicBezTo>
                  <a:cubicBezTo>
                    <a:pt x="257" y="382"/>
                    <a:pt x="324" y="413"/>
                    <a:pt x="377" y="399"/>
                  </a:cubicBezTo>
                  <a:cubicBezTo>
                    <a:pt x="407" y="391"/>
                    <a:pt x="437" y="377"/>
                    <a:pt x="471" y="370"/>
                  </a:cubicBezTo>
                  <a:cubicBezTo>
                    <a:pt x="528" y="359"/>
                    <a:pt x="565" y="369"/>
                    <a:pt x="608" y="373"/>
                  </a:cubicBezTo>
                  <a:cubicBezTo>
                    <a:pt x="584" y="357"/>
                    <a:pt x="540" y="343"/>
                    <a:pt x="502" y="347"/>
                  </a:cubicBezTo>
                  <a:cubicBezTo>
                    <a:pt x="435" y="354"/>
                    <a:pt x="356" y="391"/>
                    <a:pt x="329" y="361"/>
                  </a:cubicBezTo>
                  <a:cubicBezTo>
                    <a:pt x="270" y="296"/>
                    <a:pt x="366" y="227"/>
                    <a:pt x="370" y="297"/>
                  </a:cubicBezTo>
                  <a:cubicBezTo>
                    <a:pt x="363" y="283"/>
                    <a:pt x="353" y="277"/>
                    <a:pt x="344" y="279"/>
                  </a:cubicBezTo>
                  <a:cubicBezTo>
                    <a:pt x="334" y="284"/>
                    <a:pt x="328" y="290"/>
                    <a:pt x="329" y="302"/>
                  </a:cubicBezTo>
                  <a:cubicBezTo>
                    <a:pt x="330" y="314"/>
                    <a:pt x="349" y="330"/>
                    <a:pt x="366" y="330"/>
                  </a:cubicBezTo>
                  <a:cubicBezTo>
                    <a:pt x="392" y="330"/>
                    <a:pt x="415" y="316"/>
                    <a:pt x="418" y="283"/>
                  </a:cubicBezTo>
                  <a:cubicBezTo>
                    <a:pt x="424" y="281"/>
                    <a:pt x="445" y="279"/>
                    <a:pt x="445" y="254"/>
                  </a:cubicBezTo>
                  <a:cubicBezTo>
                    <a:pt x="444" y="233"/>
                    <a:pt x="425" y="209"/>
                    <a:pt x="396" y="223"/>
                  </a:cubicBezTo>
                  <a:cubicBezTo>
                    <a:pt x="401" y="214"/>
                    <a:pt x="401" y="213"/>
                    <a:pt x="411" y="208"/>
                  </a:cubicBezTo>
                  <a:cubicBezTo>
                    <a:pt x="398" y="181"/>
                    <a:pt x="364" y="179"/>
                    <a:pt x="346" y="186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rgbClr val="6192B8"/>
                </a:gs>
                <a:gs pos="100000">
                  <a:srgbClr val="6695A8"/>
                </a:gs>
              </a:gsLst>
              <a:lin ang="5400000" scaled="1"/>
            </a:gradFill>
            <a:ln>
              <a:noFill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dirty="0">
                <a:latin typeface="文悦古典明朝体 (非商业使用) W5" pitchFamily="50" charset="-122"/>
                <a:ea typeface="文悦古典明朝体 (非商业使用) W5" pitchFamily="50" charset="-122"/>
              </a:endParaRPr>
            </a:p>
          </p:txBody>
        </p:sp>
      </p:grpSp>
      <p:grpSp>
        <p:nvGrpSpPr>
          <p:cNvPr id="19" name="组合 18"/>
          <p:cNvGrpSpPr>
            <a:grpSpLocks/>
          </p:cNvGrpSpPr>
          <p:nvPr/>
        </p:nvGrpSpPr>
        <p:grpSpPr bwMode="auto">
          <a:xfrm>
            <a:off x="4659313" y="2733675"/>
            <a:ext cx="1479550" cy="1228725"/>
            <a:chOff x="1423313" y="2640393"/>
            <a:chExt cx="1479613" cy="1227981"/>
          </a:xfrm>
        </p:grpSpPr>
        <p:sp>
          <p:nvSpPr>
            <p:cNvPr id="20" name="空心弧 19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1675736" y="2640393"/>
              <a:ext cx="1227190" cy="1227981"/>
            </a:xfrm>
            <a:prstGeom prst="blockArc">
              <a:avLst>
                <a:gd name="adj1" fmla="val 13322041"/>
                <a:gd name="adj2" fmla="val 9106646"/>
                <a:gd name="adj3" fmla="val 954"/>
              </a:avLst>
            </a:prstGeom>
            <a:solidFill>
              <a:schemeClr val="bg1"/>
            </a:solidFill>
            <a:ln>
              <a:solidFill>
                <a:srgbClr val="6695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schemeClr val="tx1"/>
                </a:solidFill>
                <a:latin typeface="文悦古典明朝体 (非商业使用) W5" pitchFamily="50" charset="-122"/>
                <a:ea typeface="文悦古典明朝体 (非商业使用) W5" pitchFamily="50" charset="-122"/>
              </a:endParaRPr>
            </a:p>
          </p:txBody>
        </p:sp>
        <p:sp>
          <p:nvSpPr>
            <p:cNvPr id="21" name="Freeform 21">
              <a:extLst>
                <a:ext uri="{FF2B5EF4-FFF2-40B4-BE49-F238E27FC236}"/>
              </a:extLst>
            </p:cNvPr>
            <p:cNvSpPr>
              <a:spLocks noEditPoints="1"/>
            </p:cNvSpPr>
            <p:nvPr/>
          </p:nvSpPr>
          <p:spPr bwMode="auto">
            <a:xfrm>
              <a:off x="1423313" y="3173470"/>
              <a:ext cx="1177975" cy="677453"/>
            </a:xfrm>
            <a:custGeom>
              <a:avLst/>
              <a:gdLst>
                <a:gd name="T0" fmla="*/ 242 w 761"/>
                <a:gd name="T1" fmla="*/ 165 h 437"/>
                <a:gd name="T2" fmla="*/ 290 w 761"/>
                <a:gd name="T3" fmla="*/ 291 h 437"/>
                <a:gd name="T4" fmla="*/ 249 w 761"/>
                <a:gd name="T5" fmla="*/ 256 h 437"/>
                <a:gd name="T6" fmla="*/ 250 w 761"/>
                <a:gd name="T7" fmla="*/ 261 h 437"/>
                <a:gd name="T8" fmla="*/ 267 w 761"/>
                <a:gd name="T9" fmla="*/ 294 h 437"/>
                <a:gd name="T10" fmla="*/ 272 w 761"/>
                <a:gd name="T11" fmla="*/ 224 h 437"/>
                <a:gd name="T12" fmla="*/ 199 w 761"/>
                <a:gd name="T13" fmla="*/ 125 h 437"/>
                <a:gd name="T14" fmla="*/ 130 w 761"/>
                <a:gd name="T15" fmla="*/ 188 h 437"/>
                <a:gd name="T16" fmla="*/ 167 w 761"/>
                <a:gd name="T17" fmla="*/ 181 h 437"/>
                <a:gd name="T18" fmla="*/ 159 w 761"/>
                <a:gd name="T19" fmla="*/ 271 h 437"/>
                <a:gd name="T20" fmla="*/ 151 w 761"/>
                <a:gd name="T21" fmla="*/ 264 h 437"/>
                <a:gd name="T22" fmla="*/ 138 w 761"/>
                <a:gd name="T23" fmla="*/ 206 h 437"/>
                <a:gd name="T24" fmla="*/ 133 w 761"/>
                <a:gd name="T25" fmla="*/ 195 h 437"/>
                <a:gd name="T26" fmla="*/ 233 w 761"/>
                <a:gd name="T27" fmla="*/ 136 h 437"/>
                <a:gd name="T28" fmla="*/ 294 w 761"/>
                <a:gd name="T29" fmla="*/ 187 h 437"/>
                <a:gd name="T30" fmla="*/ 317 w 761"/>
                <a:gd name="T31" fmla="*/ 164 h 437"/>
                <a:gd name="T32" fmla="*/ 296 w 761"/>
                <a:gd name="T33" fmla="*/ 143 h 437"/>
                <a:gd name="T34" fmla="*/ 341 w 761"/>
                <a:gd name="T35" fmla="*/ 100 h 437"/>
                <a:gd name="T36" fmla="*/ 258 w 761"/>
                <a:gd name="T37" fmla="*/ 49 h 437"/>
                <a:gd name="T38" fmla="*/ 208 w 761"/>
                <a:gd name="T39" fmla="*/ 13 h 437"/>
                <a:gd name="T40" fmla="*/ 151 w 761"/>
                <a:gd name="T41" fmla="*/ 14 h 437"/>
                <a:gd name="T42" fmla="*/ 172 w 761"/>
                <a:gd name="T43" fmla="*/ 31 h 437"/>
                <a:gd name="T44" fmla="*/ 138 w 761"/>
                <a:gd name="T45" fmla="*/ 44 h 437"/>
                <a:gd name="T46" fmla="*/ 91 w 761"/>
                <a:gd name="T47" fmla="*/ 6 h 437"/>
                <a:gd name="T48" fmla="*/ 22 w 761"/>
                <a:gd name="T49" fmla="*/ 62 h 437"/>
                <a:gd name="T50" fmla="*/ 17 w 761"/>
                <a:gd name="T51" fmla="*/ 150 h 437"/>
                <a:gd name="T52" fmla="*/ 56 w 761"/>
                <a:gd name="T53" fmla="*/ 136 h 437"/>
                <a:gd name="T54" fmla="*/ 84 w 761"/>
                <a:gd name="T55" fmla="*/ 211 h 437"/>
                <a:gd name="T56" fmla="*/ 295 w 761"/>
                <a:gd name="T57" fmla="*/ 431 h 437"/>
                <a:gd name="T58" fmla="*/ 519 w 761"/>
                <a:gd name="T59" fmla="*/ 401 h 437"/>
                <a:gd name="T60" fmla="*/ 761 w 761"/>
                <a:gd name="T61" fmla="*/ 416 h 437"/>
                <a:gd name="T62" fmla="*/ 507 w 761"/>
                <a:gd name="T63" fmla="*/ 374 h 437"/>
                <a:gd name="T64" fmla="*/ 203 w 761"/>
                <a:gd name="T65" fmla="*/ 284 h 437"/>
                <a:gd name="T66" fmla="*/ 377 w 761"/>
                <a:gd name="T67" fmla="*/ 399 h 437"/>
                <a:gd name="T68" fmla="*/ 608 w 761"/>
                <a:gd name="T69" fmla="*/ 373 h 437"/>
                <a:gd name="T70" fmla="*/ 329 w 761"/>
                <a:gd name="T71" fmla="*/ 361 h 437"/>
                <a:gd name="T72" fmla="*/ 344 w 761"/>
                <a:gd name="T73" fmla="*/ 279 h 437"/>
                <a:gd name="T74" fmla="*/ 366 w 761"/>
                <a:gd name="T75" fmla="*/ 330 h 437"/>
                <a:gd name="T76" fmla="*/ 445 w 761"/>
                <a:gd name="T77" fmla="*/ 254 h 437"/>
                <a:gd name="T78" fmla="*/ 411 w 761"/>
                <a:gd name="T79" fmla="*/ 208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61" h="437">
                  <a:moveTo>
                    <a:pt x="233" y="136"/>
                  </a:moveTo>
                  <a:cubicBezTo>
                    <a:pt x="239" y="143"/>
                    <a:pt x="240" y="155"/>
                    <a:pt x="242" y="165"/>
                  </a:cubicBezTo>
                  <a:cubicBezTo>
                    <a:pt x="277" y="170"/>
                    <a:pt x="288" y="199"/>
                    <a:pt x="279" y="222"/>
                  </a:cubicBezTo>
                  <a:cubicBezTo>
                    <a:pt x="320" y="251"/>
                    <a:pt x="302" y="279"/>
                    <a:pt x="290" y="291"/>
                  </a:cubicBezTo>
                  <a:cubicBezTo>
                    <a:pt x="281" y="299"/>
                    <a:pt x="262" y="306"/>
                    <a:pt x="246" y="304"/>
                  </a:cubicBezTo>
                  <a:cubicBezTo>
                    <a:pt x="196" y="298"/>
                    <a:pt x="223" y="226"/>
                    <a:pt x="249" y="256"/>
                  </a:cubicBezTo>
                  <a:cubicBezTo>
                    <a:pt x="261" y="269"/>
                    <a:pt x="247" y="273"/>
                    <a:pt x="247" y="273"/>
                  </a:cubicBezTo>
                  <a:cubicBezTo>
                    <a:pt x="250" y="272"/>
                    <a:pt x="251" y="265"/>
                    <a:pt x="250" y="261"/>
                  </a:cubicBezTo>
                  <a:cubicBezTo>
                    <a:pt x="246" y="258"/>
                    <a:pt x="246" y="258"/>
                    <a:pt x="246" y="258"/>
                  </a:cubicBezTo>
                  <a:cubicBezTo>
                    <a:pt x="227" y="239"/>
                    <a:pt x="209" y="312"/>
                    <a:pt x="267" y="294"/>
                  </a:cubicBezTo>
                  <a:cubicBezTo>
                    <a:pt x="279" y="290"/>
                    <a:pt x="291" y="283"/>
                    <a:pt x="295" y="273"/>
                  </a:cubicBezTo>
                  <a:cubicBezTo>
                    <a:pt x="305" y="249"/>
                    <a:pt x="286" y="232"/>
                    <a:pt x="272" y="224"/>
                  </a:cubicBezTo>
                  <a:cubicBezTo>
                    <a:pt x="285" y="191"/>
                    <a:pt x="258" y="179"/>
                    <a:pt x="235" y="173"/>
                  </a:cubicBezTo>
                  <a:cubicBezTo>
                    <a:pt x="229" y="151"/>
                    <a:pt x="231" y="133"/>
                    <a:pt x="199" y="125"/>
                  </a:cubicBezTo>
                  <a:cubicBezTo>
                    <a:pt x="163" y="116"/>
                    <a:pt x="91" y="113"/>
                    <a:pt x="114" y="175"/>
                  </a:cubicBezTo>
                  <a:cubicBezTo>
                    <a:pt x="116" y="180"/>
                    <a:pt x="125" y="188"/>
                    <a:pt x="130" y="188"/>
                  </a:cubicBezTo>
                  <a:cubicBezTo>
                    <a:pt x="183" y="194"/>
                    <a:pt x="143" y="150"/>
                    <a:pt x="153" y="157"/>
                  </a:cubicBezTo>
                  <a:cubicBezTo>
                    <a:pt x="160" y="162"/>
                    <a:pt x="165" y="171"/>
                    <a:pt x="167" y="181"/>
                  </a:cubicBezTo>
                  <a:cubicBezTo>
                    <a:pt x="168" y="190"/>
                    <a:pt x="165" y="206"/>
                    <a:pt x="165" y="206"/>
                  </a:cubicBezTo>
                  <a:cubicBezTo>
                    <a:pt x="163" y="220"/>
                    <a:pt x="157" y="245"/>
                    <a:pt x="159" y="271"/>
                  </a:cubicBezTo>
                  <a:cubicBezTo>
                    <a:pt x="164" y="356"/>
                    <a:pt x="244" y="382"/>
                    <a:pt x="293" y="414"/>
                  </a:cubicBezTo>
                  <a:cubicBezTo>
                    <a:pt x="238" y="388"/>
                    <a:pt x="152" y="357"/>
                    <a:pt x="151" y="264"/>
                  </a:cubicBezTo>
                  <a:cubicBezTo>
                    <a:pt x="151" y="238"/>
                    <a:pt x="153" y="214"/>
                    <a:pt x="159" y="190"/>
                  </a:cubicBezTo>
                  <a:cubicBezTo>
                    <a:pt x="146" y="194"/>
                    <a:pt x="141" y="194"/>
                    <a:pt x="138" y="206"/>
                  </a:cubicBezTo>
                  <a:cubicBezTo>
                    <a:pt x="118" y="289"/>
                    <a:pt x="167" y="355"/>
                    <a:pt x="216" y="388"/>
                  </a:cubicBezTo>
                  <a:cubicBezTo>
                    <a:pt x="149" y="353"/>
                    <a:pt x="109" y="277"/>
                    <a:pt x="133" y="195"/>
                  </a:cubicBezTo>
                  <a:cubicBezTo>
                    <a:pt x="87" y="190"/>
                    <a:pt x="86" y="121"/>
                    <a:pt x="144" y="112"/>
                  </a:cubicBezTo>
                  <a:cubicBezTo>
                    <a:pt x="162" y="110"/>
                    <a:pt x="206" y="105"/>
                    <a:pt x="233" y="136"/>
                  </a:cubicBezTo>
                  <a:close/>
                  <a:moveTo>
                    <a:pt x="346" y="186"/>
                  </a:moveTo>
                  <a:cubicBezTo>
                    <a:pt x="326" y="194"/>
                    <a:pt x="305" y="193"/>
                    <a:pt x="294" y="187"/>
                  </a:cubicBezTo>
                  <a:cubicBezTo>
                    <a:pt x="274" y="176"/>
                    <a:pt x="273" y="146"/>
                    <a:pt x="292" y="138"/>
                  </a:cubicBezTo>
                  <a:cubicBezTo>
                    <a:pt x="318" y="127"/>
                    <a:pt x="320" y="154"/>
                    <a:pt x="317" y="164"/>
                  </a:cubicBezTo>
                  <a:cubicBezTo>
                    <a:pt x="311" y="163"/>
                    <a:pt x="310" y="157"/>
                    <a:pt x="311" y="153"/>
                  </a:cubicBezTo>
                  <a:cubicBezTo>
                    <a:pt x="312" y="143"/>
                    <a:pt x="302" y="138"/>
                    <a:pt x="296" y="143"/>
                  </a:cubicBezTo>
                  <a:cubicBezTo>
                    <a:pt x="267" y="168"/>
                    <a:pt x="308" y="202"/>
                    <a:pt x="349" y="168"/>
                  </a:cubicBezTo>
                  <a:cubicBezTo>
                    <a:pt x="375" y="145"/>
                    <a:pt x="363" y="111"/>
                    <a:pt x="341" y="100"/>
                  </a:cubicBezTo>
                  <a:cubicBezTo>
                    <a:pt x="330" y="94"/>
                    <a:pt x="323" y="89"/>
                    <a:pt x="316" y="82"/>
                  </a:cubicBezTo>
                  <a:cubicBezTo>
                    <a:pt x="295" y="62"/>
                    <a:pt x="302" y="44"/>
                    <a:pt x="258" y="49"/>
                  </a:cubicBezTo>
                  <a:cubicBezTo>
                    <a:pt x="254" y="38"/>
                    <a:pt x="253" y="27"/>
                    <a:pt x="245" y="20"/>
                  </a:cubicBezTo>
                  <a:cubicBezTo>
                    <a:pt x="232" y="7"/>
                    <a:pt x="220" y="10"/>
                    <a:pt x="208" y="13"/>
                  </a:cubicBezTo>
                  <a:cubicBezTo>
                    <a:pt x="206" y="13"/>
                    <a:pt x="194" y="0"/>
                    <a:pt x="184" y="1"/>
                  </a:cubicBezTo>
                  <a:cubicBezTo>
                    <a:pt x="169" y="1"/>
                    <a:pt x="156" y="7"/>
                    <a:pt x="151" y="14"/>
                  </a:cubicBezTo>
                  <a:cubicBezTo>
                    <a:pt x="142" y="27"/>
                    <a:pt x="143" y="76"/>
                    <a:pt x="171" y="65"/>
                  </a:cubicBezTo>
                  <a:cubicBezTo>
                    <a:pt x="197" y="55"/>
                    <a:pt x="176" y="37"/>
                    <a:pt x="172" y="31"/>
                  </a:cubicBezTo>
                  <a:cubicBezTo>
                    <a:pt x="186" y="31"/>
                    <a:pt x="195" y="49"/>
                    <a:pt x="191" y="59"/>
                  </a:cubicBezTo>
                  <a:cubicBezTo>
                    <a:pt x="177" y="86"/>
                    <a:pt x="140" y="78"/>
                    <a:pt x="138" y="44"/>
                  </a:cubicBezTo>
                  <a:cubicBezTo>
                    <a:pt x="138" y="44"/>
                    <a:pt x="139" y="36"/>
                    <a:pt x="138" y="33"/>
                  </a:cubicBezTo>
                  <a:cubicBezTo>
                    <a:pt x="134" y="19"/>
                    <a:pt x="110" y="2"/>
                    <a:pt x="91" y="6"/>
                  </a:cubicBezTo>
                  <a:cubicBezTo>
                    <a:pt x="82" y="8"/>
                    <a:pt x="78" y="16"/>
                    <a:pt x="74" y="23"/>
                  </a:cubicBezTo>
                  <a:cubicBezTo>
                    <a:pt x="49" y="18"/>
                    <a:pt x="24" y="40"/>
                    <a:pt x="22" y="62"/>
                  </a:cubicBezTo>
                  <a:cubicBezTo>
                    <a:pt x="21" y="70"/>
                    <a:pt x="27" y="76"/>
                    <a:pt x="26" y="83"/>
                  </a:cubicBezTo>
                  <a:cubicBezTo>
                    <a:pt x="24" y="98"/>
                    <a:pt x="0" y="119"/>
                    <a:pt x="17" y="150"/>
                  </a:cubicBezTo>
                  <a:cubicBezTo>
                    <a:pt x="20" y="156"/>
                    <a:pt x="30" y="162"/>
                    <a:pt x="36" y="165"/>
                  </a:cubicBezTo>
                  <a:cubicBezTo>
                    <a:pt x="89" y="196"/>
                    <a:pt x="90" y="102"/>
                    <a:pt x="56" y="136"/>
                  </a:cubicBezTo>
                  <a:cubicBezTo>
                    <a:pt x="59" y="119"/>
                    <a:pt x="78" y="114"/>
                    <a:pt x="85" y="131"/>
                  </a:cubicBezTo>
                  <a:cubicBezTo>
                    <a:pt x="96" y="155"/>
                    <a:pt x="83" y="188"/>
                    <a:pt x="84" y="211"/>
                  </a:cubicBezTo>
                  <a:cubicBezTo>
                    <a:pt x="86" y="254"/>
                    <a:pt x="105" y="293"/>
                    <a:pt x="122" y="321"/>
                  </a:cubicBezTo>
                  <a:cubicBezTo>
                    <a:pt x="151" y="371"/>
                    <a:pt x="217" y="421"/>
                    <a:pt x="295" y="431"/>
                  </a:cubicBezTo>
                  <a:cubicBezTo>
                    <a:pt x="334" y="437"/>
                    <a:pt x="385" y="433"/>
                    <a:pt x="418" y="418"/>
                  </a:cubicBezTo>
                  <a:cubicBezTo>
                    <a:pt x="445" y="406"/>
                    <a:pt x="474" y="403"/>
                    <a:pt x="519" y="401"/>
                  </a:cubicBezTo>
                  <a:cubicBezTo>
                    <a:pt x="568" y="399"/>
                    <a:pt x="611" y="403"/>
                    <a:pt x="658" y="413"/>
                  </a:cubicBezTo>
                  <a:cubicBezTo>
                    <a:pt x="695" y="420"/>
                    <a:pt x="761" y="417"/>
                    <a:pt x="761" y="416"/>
                  </a:cubicBezTo>
                  <a:cubicBezTo>
                    <a:pt x="723" y="413"/>
                    <a:pt x="637" y="387"/>
                    <a:pt x="604" y="381"/>
                  </a:cubicBezTo>
                  <a:cubicBezTo>
                    <a:pt x="572" y="375"/>
                    <a:pt x="546" y="372"/>
                    <a:pt x="507" y="374"/>
                  </a:cubicBezTo>
                  <a:cubicBezTo>
                    <a:pt x="463" y="376"/>
                    <a:pt x="428" y="394"/>
                    <a:pt x="395" y="402"/>
                  </a:cubicBezTo>
                  <a:cubicBezTo>
                    <a:pt x="306" y="424"/>
                    <a:pt x="216" y="388"/>
                    <a:pt x="203" y="284"/>
                  </a:cubicBezTo>
                  <a:cubicBezTo>
                    <a:pt x="210" y="305"/>
                    <a:pt x="223" y="330"/>
                    <a:pt x="234" y="347"/>
                  </a:cubicBezTo>
                  <a:cubicBezTo>
                    <a:pt x="257" y="382"/>
                    <a:pt x="324" y="413"/>
                    <a:pt x="377" y="399"/>
                  </a:cubicBezTo>
                  <a:cubicBezTo>
                    <a:pt x="407" y="391"/>
                    <a:pt x="437" y="377"/>
                    <a:pt x="471" y="370"/>
                  </a:cubicBezTo>
                  <a:cubicBezTo>
                    <a:pt x="528" y="359"/>
                    <a:pt x="565" y="369"/>
                    <a:pt x="608" y="373"/>
                  </a:cubicBezTo>
                  <a:cubicBezTo>
                    <a:pt x="584" y="357"/>
                    <a:pt x="540" y="343"/>
                    <a:pt x="502" y="347"/>
                  </a:cubicBezTo>
                  <a:cubicBezTo>
                    <a:pt x="435" y="354"/>
                    <a:pt x="356" y="391"/>
                    <a:pt x="329" y="361"/>
                  </a:cubicBezTo>
                  <a:cubicBezTo>
                    <a:pt x="270" y="296"/>
                    <a:pt x="366" y="227"/>
                    <a:pt x="370" y="297"/>
                  </a:cubicBezTo>
                  <a:cubicBezTo>
                    <a:pt x="363" y="283"/>
                    <a:pt x="353" y="277"/>
                    <a:pt x="344" y="279"/>
                  </a:cubicBezTo>
                  <a:cubicBezTo>
                    <a:pt x="334" y="284"/>
                    <a:pt x="328" y="290"/>
                    <a:pt x="329" y="302"/>
                  </a:cubicBezTo>
                  <a:cubicBezTo>
                    <a:pt x="330" y="314"/>
                    <a:pt x="349" y="330"/>
                    <a:pt x="366" y="330"/>
                  </a:cubicBezTo>
                  <a:cubicBezTo>
                    <a:pt x="392" y="330"/>
                    <a:pt x="415" y="316"/>
                    <a:pt x="418" y="283"/>
                  </a:cubicBezTo>
                  <a:cubicBezTo>
                    <a:pt x="424" y="281"/>
                    <a:pt x="445" y="279"/>
                    <a:pt x="445" y="254"/>
                  </a:cubicBezTo>
                  <a:cubicBezTo>
                    <a:pt x="444" y="233"/>
                    <a:pt x="425" y="209"/>
                    <a:pt x="396" y="223"/>
                  </a:cubicBezTo>
                  <a:cubicBezTo>
                    <a:pt x="401" y="214"/>
                    <a:pt x="401" y="213"/>
                    <a:pt x="411" y="208"/>
                  </a:cubicBezTo>
                  <a:cubicBezTo>
                    <a:pt x="398" y="181"/>
                    <a:pt x="364" y="179"/>
                    <a:pt x="346" y="186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rgbClr val="6192B8"/>
                </a:gs>
                <a:gs pos="100000">
                  <a:srgbClr val="6695A8"/>
                </a:gs>
              </a:gsLst>
              <a:lin ang="5400000" scaled="1"/>
            </a:gradFill>
            <a:ln>
              <a:noFill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dirty="0">
                <a:latin typeface="文悦古典明朝体 (非商业使用) W5" pitchFamily="50" charset="-122"/>
                <a:ea typeface="文悦古典明朝体 (非商业使用) W5" pitchFamily="50" charset="-122"/>
              </a:endParaRPr>
            </a:p>
          </p:txBody>
        </p:sp>
      </p:grpSp>
      <p:grpSp>
        <p:nvGrpSpPr>
          <p:cNvPr id="22" name="组合 21"/>
          <p:cNvGrpSpPr>
            <a:grpSpLocks/>
          </p:cNvGrpSpPr>
          <p:nvPr/>
        </p:nvGrpSpPr>
        <p:grpSpPr bwMode="auto">
          <a:xfrm>
            <a:off x="6591300" y="2733675"/>
            <a:ext cx="1479550" cy="1228725"/>
            <a:chOff x="1423313" y="2640393"/>
            <a:chExt cx="1479613" cy="1227981"/>
          </a:xfrm>
        </p:grpSpPr>
        <p:sp>
          <p:nvSpPr>
            <p:cNvPr id="23" name="空心弧 22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1675737" y="2640393"/>
              <a:ext cx="1227189" cy="1227981"/>
            </a:xfrm>
            <a:prstGeom prst="blockArc">
              <a:avLst>
                <a:gd name="adj1" fmla="val 13322041"/>
                <a:gd name="adj2" fmla="val 9106646"/>
                <a:gd name="adj3" fmla="val 954"/>
              </a:avLst>
            </a:prstGeom>
            <a:solidFill>
              <a:schemeClr val="bg1"/>
            </a:solidFill>
            <a:ln>
              <a:solidFill>
                <a:srgbClr val="6695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schemeClr val="tx1"/>
                </a:solidFill>
                <a:latin typeface="文悦古典明朝体 (非商业使用) W5" pitchFamily="50" charset="-122"/>
                <a:ea typeface="文悦古典明朝体 (非商业使用) W5" pitchFamily="50" charset="-122"/>
              </a:endParaRPr>
            </a:p>
          </p:txBody>
        </p:sp>
        <p:sp>
          <p:nvSpPr>
            <p:cNvPr id="24" name="Freeform 21">
              <a:extLst>
                <a:ext uri="{FF2B5EF4-FFF2-40B4-BE49-F238E27FC236}"/>
              </a:extLst>
            </p:cNvPr>
            <p:cNvSpPr>
              <a:spLocks noEditPoints="1"/>
            </p:cNvSpPr>
            <p:nvPr/>
          </p:nvSpPr>
          <p:spPr bwMode="auto">
            <a:xfrm>
              <a:off x="1423313" y="3173470"/>
              <a:ext cx="1177975" cy="677453"/>
            </a:xfrm>
            <a:custGeom>
              <a:avLst/>
              <a:gdLst>
                <a:gd name="T0" fmla="*/ 242 w 761"/>
                <a:gd name="T1" fmla="*/ 165 h 437"/>
                <a:gd name="T2" fmla="*/ 290 w 761"/>
                <a:gd name="T3" fmla="*/ 291 h 437"/>
                <a:gd name="T4" fmla="*/ 249 w 761"/>
                <a:gd name="T5" fmla="*/ 256 h 437"/>
                <a:gd name="T6" fmla="*/ 250 w 761"/>
                <a:gd name="T7" fmla="*/ 261 h 437"/>
                <a:gd name="T8" fmla="*/ 267 w 761"/>
                <a:gd name="T9" fmla="*/ 294 h 437"/>
                <a:gd name="T10" fmla="*/ 272 w 761"/>
                <a:gd name="T11" fmla="*/ 224 h 437"/>
                <a:gd name="T12" fmla="*/ 199 w 761"/>
                <a:gd name="T13" fmla="*/ 125 h 437"/>
                <a:gd name="T14" fmla="*/ 130 w 761"/>
                <a:gd name="T15" fmla="*/ 188 h 437"/>
                <a:gd name="T16" fmla="*/ 167 w 761"/>
                <a:gd name="T17" fmla="*/ 181 h 437"/>
                <a:gd name="T18" fmla="*/ 159 w 761"/>
                <a:gd name="T19" fmla="*/ 271 h 437"/>
                <a:gd name="T20" fmla="*/ 151 w 761"/>
                <a:gd name="T21" fmla="*/ 264 h 437"/>
                <a:gd name="T22" fmla="*/ 138 w 761"/>
                <a:gd name="T23" fmla="*/ 206 h 437"/>
                <a:gd name="T24" fmla="*/ 133 w 761"/>
                <a:gd name="T25" fmla="*/ 195 h 437"/>
                <a:gd name="T26" fmla="*/ 233 w 761"/>
                <a:gd name="T27" fmla="*/ 136 h 437"/>
                <a:gd name="T28" fmla="*/ 294 w 761"/>
                <a:gd name="T29" fmla="*/ 187 h 437"/>
                <a:gd name="T30" fmla="*/ 317 w 761"/>
                <a:gd name="T31" fmla="*/ 164 h 437"/>
                <a:gd name="T32" fmla="*/ 296 w 761"/>
                <a:gd name="T33" fmla="*/ 143 h 437"/>
                <a:gd name="T34" fmla="*/ 341 w 761"/>
                <a:gd name="T35" fmla="*/ 100 h 437"/>
                <a:gd name="T36" fmla="*/ 258 w 761"/>
                <a:gd name="T37" fmla="*/ 49 h 437"/>
                <a:gd name="T38" fmla="*/ 208 w 761"/>
                <a:gd name="T39" fmla="*/ 13 h 437"/>
                <a:gd name="T40" fmla="*/ 151 w 761"/>
                <a:gd name="T41" fmla="*/ 14 h 437"/>
                <a:gd name="T42" fmla="*/ 172 w 761"/>
                <a:gd name="T43" fmla="*/ 31 h 437"/>
                <a:gd name="T44" fmla="*/ 138 w 761"/>
                <a:gd name="T45" fmla="*/ 44 h 437"/>
                <a:gd name="T46" fmla="*/ 91 w 761"/>
                <a:gd name="T47" fmla="*/ 6 h 437"/>
                <a:gd name="T48" fmla="*/ 22 w 761"/>
                <a:gd name="T49" fmla="*/ 62 h 437"/>
                <a:gd name="T50" fmla="*/ 17 w 761"/>
                <a:gd name="T51" fmla="*/ 150 h 437"/>
                <a:gd name="T52" fmla="*/ 56 w 761"/>
                <a:gd name="T53" fmla="*/ 136 h 437"/>
                <a:gd name="T54" fmla="*/ 84 w 761"/>
                <a:gd name="T55" fmla="*/ 211 h 437"/>
                <a:gd name="T56" fmla="*/ 295 w 761"/>
                <a:gd name="T57" fmla="*/ 431 h 437"/>
                <a:gd name="T58" fmla="*/ 519 w 761"/>
                <a:gd name="T59" fmla="*/ 401 h 437"/>
                <a:gd name="T60" fmla="*/ 761 w 761"/>
                <a:gd name="T61" fmla="*/ 416 h 437"/>
                <a:gd name="T62" fmla="*/ 507 w 761"/>
                <a:gd name="T63" fmla="*/ 374 h 437"/>
                <a:gd name="T64" fmla="*/ 203 w 761"/>
                <a:gd name="T65" fmla="*/ 284 h 437"/>
                <a:gd name="T66" fmla="*/ 377 w 761"/>
                <a:gd name="T67" fmla="*/ 399 h 437"/>
                <a:gd name="T68" fmla="*/ 608 w 761"/>
                <a:gd name="T69" fmla="*/ 373 h 437"/>
                <a:gd name="T70" fmla="*/ 329 w 761"/>
                <a:gd name="T71" fmla="*/ 361 h 437"/>
                <a:gd name="T72" fmla="*/ 344 w 761"/>
                <a:gd name="T73" fmla="*/ 279 h 437"/>
                <a:gd name="T74" fmla="*/ 366 w 761"/>
                <a:gd name="T75" fmla="*/ 330 h 437"/>
                <a:gd name="T76" fmla="*/ 445 w 761"/>
                <a:gd name="T77" fmla="*/ 254 h 437"/>
                <a:gd name="T78" fmla="*/ 411 w 761"/>
                <a:gd name="T79" fmla="*/ 208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61" h="437">
                  <a:moveTo>
                    <a:pt x="233" y="136"/>
                  </a:moveTo>
                  <a:cubicBezTo>
                    <a:pt x="239" y="143"/>
                    <a:pt x="240" y="155"/>
                    <a:pt x="242" y="165"/>
                  </a:cubicBezTo>
                  <a:cubicBezTo>
                    <a:pt x="277" y="170"/>
                    <a:pt x="288" y="199"/>
                    <a:pt x="279" y="222"/>
                  </a:cubicBezTo>
                  <a:cubicBezTo>
                    <a:pt x="320" y="251"/>
                    <a:pt x="302" y="279"/>
                    <a:pt x="290" y="291"/>
                  </a:cubicBezTo>
                  <a:cubicBezTo>
                    <a:pt x="281" y="299"/>
                    <a:pt x="262" y="306"/>
                    <a:pt x="246" y="304"/>
                  </a:cubicBezTo>
                  <a:cubicBezTo>
                    <a:pt x="196" y="298"/>
                    <a:pt x="223" y="226"/>
                    <a:pt x="249" y="256"/>
                  </a:cubicBezTo>
                  <a:cubicBezTo>
                    <a:pt x="261" y="269"/>
                    <a:pt x="247" y="273"/>
                    <a:pt x="247" y="273"/>
                  </a:cubicBezTo>
                  <a:cubicBezTo>
                    <a:pt x="250" y="272"/>
                    <a:pt x="251" y="265"/>
                    <a:pt x="250" y="261"/>
                  </a:cubicBezTo>
                  <a:cubicBezTo>
                    <a:pt x="246" y="258"/>
                    <a:pt x="246" y="258"/>
                    <a:pt x="246" y="258"/>
                  </a:cubicBezTo>
                  <a:cubicBezTo>
                    <a:pt x="227" y="239"/>
                    <a:pt x="209" y="312"/>
                    <a:pt x="267" y="294"/>
                  </a:cubicBezTo>
                  <a:cubicBezTo>
                    <a:pt x="279" y="290"/>
                    <a:pt x="291" y="283"/>
                    <a:pt x="295" y="273"/>
                  </a:cubicBezTo>
                  <a:cubicBezTo>
                    <a:pt x="305" y="249"/>
                    <a:pt x="286" y="232"/>
                    <a:pt x="272" y="224"/>
                  </a:cubicBezTo>
                  <a:cubicBezTo>
                    <a:pt x="285" y="191"/>
                    <a:pt x="258" y="179"/>
                    <a:pt x="235" y="173"/>
                  </a:cubicBezTo>
                  <a:cubicBezTo>
                    <a:pt x="229" y="151"/>
                    <a:pt x="231" y="133"/>
                    <a:pt x="199" y="125"/>
                  </a:cubicBezTo>
                  <a:cubicBezTo>
                    <a:pt x="163" y="116"/>
                    <a:pt x="91" y="113"/>
                    <a:pt x="114" y="175"/>
                  </a:cubicBezTo>
                  <a:cubicBezTo>
                    <a:pt x="116" y="180"/>
                    <a:pt x="125" y="188"/>
                    <a:pt x="130" y="188"/>
                  </a:cubicBezTo>
                  <a:cubicBezTo>
                    <a:pt x="183" y="194"/>
                    <a:pt x="143" y="150"/>
                    <a:pt x="153" y="157"/>
                  </a:cubicBezTo>
                  <a:cubicBezTo>
                    <a:pt x="160" y="162"/>
                    <a:pt x="165" y="171"/>
                    <a:pt x="167" y="181"/>
                  </a:cubicBezTo>
                  <a:cubicBezTo>
                    <a:pt x="168" y="190"/>
                    <a:pt x="165" y="206"/>
                    <a:pt x="165" y="206"/>
                  </a:cubicBezTo>
                  <a:cubicBezTo>
                    <a:pt x="163" y="220"/>
                    <a:pt x="157" y="245"/>
                    <a:pt x="159" y="271"/>
                  </a:cubicBezTo>
                  <a:cubicBezTo>
                    <a:pt x="164" y="356"/>
                    <a:pt x="244" y="382"/>
                    <a:pt x="293" y="414"/>
                  </a:cubicBezTo>
                  <a:cubicBezTo>
                    <a:pt x="238" y="388"/>
                    <a:pt x="152" y="357"/>
                    <a:pt x="151" y="264"/>
                  </a:cubicBezTo>
                  <a:cubicBezTo>
                    <a:pt x="151" y="238"/>
                    <a:pt x="153" y="214"/>
                    <a:pt x="159" y="190"/>
                  </a:cubicBezTo>
                  <a:cubicBezTo>
                    <a:pt x="146" y="194"/>
                    <a:pt x="141" y="194"/>
                    <a:pt x="138" y="206"/>
                  </a:cubicBezTo>
                  <a:cubicBezTo>
                    <a:pt x="118" y="289"/>
                    <a:pt x="167" y="355"/>
                    <a:pt x="216" y="388"/>
                  </a:cubicBezTo>
                  <a:cubicBezTo>
                    <a:pt x="149" y="353"/>
                    <a:pt x="109" y="277"/>
                    <a:pt x="133" y="195"/>
                  </a:cubicBezTo>
                  <a:cubicBezTo>
                    <a:pt x="87" y="190"/>
                    <a:pt x="86" y="121"/>
                    <a:pt x="144" y="112"/>
                  </a:cubicBezTo>
                  <a:cubicBezTo>
                    <a:pt x="162" y="110"/>
                    <a:pt x="206" y="105"/>
                    <a:pt x="233" y="136"/>
                  </a:cubicBezTo>
                  <a:close/>
                  <a:moveTo>
                    <a:pt x="346" y="186"/>
                  </a:moveTo>
                  <a:cubicBezTo>
                    <a:pt x="326" y="194"/>
                    <a:pt x="305" y="193"/>
                    <a:pt x="294" y="187"/>
                  </a:cubicBezTo>
                  <a:cubicBezTo>
                    <a:pt x="274" y="176"/>
                    <a:pt x="273" y="146"/>
                    <a:pt x="292" y="138"/>
                  </a:cubicBezTo>
                  <a:cubicBezTo>
                    <a:pt x="318" y="127"/>
                    <a:pt x="320" y="154"/>
                    <a:pt x="317" y="164"/>
                  </a:cubicBezTo>
                  <a:cubicBezTo>
                    <a:pt x="311" y="163"/>
                    <a:pt x="310" y="157"/>
                    <a:pt x="311" y="153"/>
                  </a:cubicBezTo>
                  <a:cubicBezTo>
                    <a:pt x="312" y="143"/>
                    <a:pt x="302" y="138"/>
                    <a:pt x="296" y="143"/>
                  </a:cubicBezTo>
                  <a:cubicBezTo>
                    <a:pt x="267" y="168"/>
                    <a:pt x="308" y="202"/>
                    <a:pt x="349" y="168"/>
                  </a:cubicBezTo>
                  <a:cubicBezTo>
                    <a:pt x="375" y="145"/>
                    <a:pt x="363" y="111"/>
                    <a:pt x="341" y="100"/>
                  </a:cubicBezTo>
                  <a:cubicBezTo>
                    <a:pt x="330" y="94"/>
                    <a:pt x="323" y="89"/>
                    <a:pt x="316" y="82"/>
                  </a:cubicBezTo>
                  <a:cubicBezTo>
                    <a:pt x="295" y="62"/>
                    <a:pt x="302" y="44"/>
                    <a:pt x="258" y="49"/>
                  </a:cubicBezTo>
                  <a:cubicBezTo>
                    <a:pt x="254" y="38"/>
                    <a:pt x="253" y="27"/>
                    <a:pt x="245" y="20"/>
                  </a:cubicBezTo>
                  <a:cubicBezTo>
                    <a:pt x="232" y="7"/>
                    <a:pt x="220" y="10"/>
                    <a:pt x="208" y="13"/>
                  </a:cubicBezTo>
                  <a:cubicBezTo>
                    <a:pt x="206" y="13"/>
                    <a:pt x="194" y="0"/>
                    <a:pt x="184" y="1"/>
                  </a:cubicBezTo>
                  <a:cubicBezTo>
                    <a:pt x="169" y="1"/>
                    <a:pt x="156" y="7"/>
                    <a:pt x="151" y="14"/>
                  </a:cubicBezTo>
                  <a:cubicBezTo>
                    <a:pt x="142" y="27"/>
                    <a:pt x="143" y="76"/>
                    <a:pt x="171" y="65"/>
                  </a:cubicBezTo>
                  <a:cubicBezTo>
                    <a:pt x="197" y="55"/>
                    <a:pt x="176" y="37"/>
                    <a:pt x="172" y="31"/>
                  </a:cubicBezTo>
                  <a:cubicBezTo>
                    <a:pt x="186" y="31"/>
                    <a:pt x="195" y="49"/>
                    <a:pt x="191" y="59"/>
                  </a:cubicBezTo>
                  <a:cubicBezTo>
                    <a:pt x="177" y="86"/>
                    <a:pt x="140" y="78"/>
                    <a:pt x="138" y="44"/>
                  </a:cubicBezTo>
                  <a:cubicBezTo>
                    <a:pt x="138" y="44"/>
                    <a:pt x="139" y="36"/>
                    <a:pt x="138" y="33"/>
                  </a:cubicBezTo>
                  <a:cubicBezTo>
                    <a:pt x="134" y="19"/>
                    <a:pt x="110" y="2"/>
                    <a:pt x="91" y="6"/>
                  </a:cubicBezTo>
                  <a:cubicBezTo>
                    <a:pt x="82" y="8"/>
                    <a:pt x="78" y="16"/>
                    <a:pt x="74" y="23"/>
                  </a:cubicBezTo>
                  <a:cubicBezTo>
                    <a:pt x="49" y="18"/>
                    <a:pt x="24" y="40"/>
                    <a:pt x="22" y="62"/>
                  </a:cubicBezTo>
                  <a:cubicBezTo>
                    <a:pt x="21" y="70"/>
                    <a:pt x="27" y="76"/>
                    <a:pt x="26" y="83"/>
                  </a:cubicBezTo>
                  <a:cubicBezTo>
                    <a:pt x="24" y="98"/>
                    <a:pt x="0" y="119"/>
                    <a:pt x="17" y="150"/>
                  </a:cubicBezTo>
                  <a:cubicBezTo>
                    <a:pt x="20" y="156"/>
                    <a:pt x="30" y="162"/>
                    <a:pt x="36" y="165"/>
                  </a:cubicBezTo>
                  <a:cubicBezTo>
                    <a:pt x="89" y="196"/>
                    <a:pt x="90" y="102"/>
                    <a:pt x="56" y="136"/>
                  </a:cubicBezTo>
                  <a:cubicBezTo>
                    <a:pt x="59" y="119"/>
                    <a:pt x="78" y="114"/>
                    <a:pt x="85" y="131"/>
                  </a:cubicBezTo>
                  <a:cubicBezTo>
                    <a:pt x="96" y="155"/>
                    <a:pt x="83" y="188"/>
                    <a:pt x="84" y="211"/>
                  </a:cubicBezTo>
                  <a:cubicBezTo>
                    <a:pt x="86" y="254"/>
                    <a:pt x="105" y="293"/>
                    <a:pt x="122" y="321"/>
                  </a:cubicBezTo>
                  <a:cubicBezTo>
                    <a:pt x="151" y="371"/>
                    <a:pt x="217" y="421"/>
                    <a:pt x="295" y="431"/>
                  </a:cubicBezTo>
                  <a:cubicBezTo>
                    <a:pt x="334" y="437"/>
                    <a:pt x="385" y="433"/>
                    <a:pt x="418" y="418"/>
                  </a:cubicBezTo>
                  <a:cubicBezTo>
                    <a:pt x="445" y="406"/>
                    <a:pt x="474" y="403"/>
                    <a:pt x="519" y="401"/>
                  </a:cubicBezTo>
                  <a:cubicBezTo>
                    <a:pt x="568" y="399"/>
                    <a:pt x="611" y="403"/>
                    <a:pt x="658" y="413"/>
                  </a:cubicBezTo>
                  <a:cubicBezTo>
                    <a:pt x="695" y="420"/>
                    <a:pt x="761" y="417"/>
                    <a:pt x="761" y="416"/>
                  </a:cubicBezTo>
                  <a:cubicBezTo>
                    <a:pt x="723" y="413"/>
                    <a:pt x="637" y="387"/>
                    <a:pt x="604" y="381"/>
                  </a:cubicBezTo>
                  <a:cubicBezTo>
                    <a:pt x="572" y="375"/>
                    <a:pt x="546" y="372"/>
                    <a:pt x="507" y="374"/>
                  </a:cubicBezTo>
                  <a:cubicBezTo>
                    <a:pt x="463" y="376"/>
                    <a:pt x="428" y="394"/>
                    <a:pt x="395" y="402"/>
                  </a:cubicBezTo>
                  <a:cubicBezTo>
                    <a:pt x="306" y="424"/>
                    <a:pt x="216" y="388"/>
                    <a:pt x="203" y="284"/>
                  </a:cubicBezTo>
                  <a:cubicBezTo>
                    <a:pt x="210" y="305"/>
                    <a:pt x="223" y="330"/>
                    <a:pt x="234" y="347"/>
                  </a:cubicBezTo>
                  <a:cubicBezTo>
                    <a:pt x="257" y="382"/>
                    <a:pt x="324" y="413"/>
                    <a:pt x="377" y="399"/>
                  </a:cubicBezTo>
                  <a:cubicBezTo>
                    <a:pt x="407" y="391"/>
                    <a:pt x="437" y="377"/>
                    <a:pt x="471" y="370"/>
                  </a:cubicBezTo>
                  <a:cubicBezTo>
                    <a:pt x="528" y="359"/>
                    <a:pt x="565" y="369"/>
                    <a:pt x="608" y="373"/>
                  </a:cubicBezTo>
                  <a:cubicBezTo>
                    <a:pt x="584" y="357"/>
                    <a:pt x="540" y="343"/>
                    <a:pt x="502" y="347"/>
                  </a:cubicBezTo>
                  <a:cubicBezTo>
                    <a:pt x="435" y="354"/>
                    <a:pt x="356" y="391"/>
                    <a:pt x="329" y="361"/>
                  </a:cubicBezTo>
                  <a:cubicBezTo>
                    <a:pt x="270" y="296"/>
                    <a:pt x="366" y="227"/>
                    <a:pt x="370" y="297"/>
                  </a:cubicBezTo>
                  <a:cubicBezTo>
                    <a:pt x="363" y="283"/>
                    <a:pt x="353" y="277"/>
                    <a:pt x="344" y="279"/>
                  </a:cubicBezTo>
                  <a:cubicBezTo>
                    <a:pt x="334" y="284"/>
                    <a:pt x="328" y="290"/>
                    <a:pt x="329" y="302"/>
                  </a:cubicBezTo>
                  <a:cubicBezTo>
                    <a:pt x="330" y="314"/>
                    <a:pt x="349" y="330"/>
                    <a:pt x="366" y="330"/>
                  </a:cubicBezTo>
                  <a:cubicBezTo>
                    <a:pt x="392" y="330"/>
                    <a:pt x="415" y="316"/>
                    <a:pt x="418" y="283"/>
                  </a:cubicBezTo>
                  <a:cubicBezTo>
                    <a:pt x="424" y="281"/>
                    <a:pt x="445" y="279"/>
                    <a:pt x="445" y="254"/>
                  </a:cubicBezTo>
                  <a:cubicBezTo>
                    <a:pt x="444" y="233"/>
                    <a:pt x="425" y="209"/>
                    <a:pt x="396" y="223"/>
                  </a:cubicBezTo>
                  <a:cubicBezTo>
                    <a:pt x="401" y="214"/>
                    <a:pt x="401" y="213"/>
                    <a:pt x="411" y="208"/>
                  </a:cubicBezTo>
                  <a:cubicBezTo>
                    <a:pt x="398" y="181"/>
                    <a:pt x="364" y="179"/>
                    <a:pt x="346" y="186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rgbClr val="6192B8"/>
                </a:gs>
                <a:gs pos="100000">
                  <a:srgbClr val="6695A8"/>
                </a:gs>
              </a:gsLst>
              <a:lin ang="5400000" scaled="1"/>
            </a:gradFill>
            <a:ln>
              <a:noFill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dirty="0">
                <a:latin typeface="文悦古典明朝体 (非商业使用) W5" pitchFamily="50" charset="-122"/>
                <a:ea typeface="文悦古典明朝体 (非商业使用) W5" pitchFamily="50" charset="-122"/>
              </a:endParaRPr>
            </a:p>
          </p:txBody>
        </p:sp>
      </p:grpSp>
      <p:sp>
        <p:nvSpPr>
          <p:cNvPr id="30726" name="文本框 5"/>
          <p:cNvSpPr txBox="1">
            <a:spLocks noChangeArrowheads="1"/>
          </p:cNvSpPr>
          <p:nvPr/>
        </p:nvSpPr>
        <p:spPr bwMode="auto">
          <a:xfrm>
            <a:off x="755650" y="190500"/>
            <a:ext cx="67627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32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化诗为画</a:t>
            </a:r>
          </a:p>
        </p:txBody>
      </p:sp>
      <p:sp>
        <p:nvSpPr>
          <p:cNvPr id="30727" name="文本框 4"/>
          <p:cNvSpPr txBox="1">
            <a:spLocks noChangeArrowheads="1"/>
          </p:cNvSpPr>
          <p:nvPr/>
        </p:nvSpPr>
        <p:spPr bwMode="auto">
          <a:xfrm>
            <a:off x="1431925" y="627063"/>
            <a:ext cx="6235700" cy="201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Font typeface="Wingdings" pitchFamily="2" charset="2"/>
              <a:buChar char="n"/>
            </a:pPr>
            <a:r>
              <a:rPr lang="zh-CN" altLang="en-US" sz="3200" b="1">
                <a:solidFill>
                  <a:srgbClr val="46505C"/>
                </a:solidFill>
                <a:latin typeface="黑体" pitchFamily="49" charset="-122"/>
                <a:ea typeface="黑体" pitchFamily="49" charset="-122"/>
              </a:rPr>
              <a:t>默读古诗，想想每行诗分别描绘了什么景物？快速用自己喜欢的符号圈出来。</a:t>
            </a:r>
            <a:endParaRPr lang="en-US" altLang="zh-CN" sz="3200" b="1">
              <a:solidFill>
                <a:srgbClr val="46505C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335088" y="2868613"/>
            <a:ext cx="7207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zh-CN" altLang="en-US" sz="44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云</a:t>
            </a:r>
            <a:endParaRPr lang="en-US" altLang="zh-CN" sz="4400" b="1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3284538" y="2868613"/>
            <a:ext cx="7207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zh-CN" altLang="en-US" sz="44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雨</a:t>
            </a:r>
            <a:endParaRPr lang="en-US" altLang="zh-CN" sz="4400" b="1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5232400" y="2868613"/>
            <a:ext cx="71913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zh-CN" altLang="en-US" sz="44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风</a:t>
            </a:r>
            <a:endParaRPr lang="en-US" altLang="zh-CN" sz="4400" b="1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7180263" y="2868613"/>
            <a:ext cx="7207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zh-CN" altLang="en-US" sz="44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水</a:t>
            </a:r>
            <a:endParaRPr lang="en-US" altLang="zh-CN" sz="4400" b="1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5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文本框 1"/>
          <p:cNvSpPr txBox="1">
            <a:spLocks noChangeArrowheads="1"/>
          </p:cNvSpPr>
          <p:nvPr/>
        </p:nvSpPr>
        <p:spPr bwMode="auto">
          <a:xfrm>
            <a:off x="971550" y="1208088"/>
            <a:ext cx="8502650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zh-CN" altLang="en-US" sz="3200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六月二十七日望湖楼醉书</a:t>
            </a:r>
            <a:endParaRPr lang="en-US" altLang="zh-CN" sz="3200" b="1">
              <a:solidFill>
                <a:schemeClr val="bg1"/>
              </a:solidFill>
              <a:latin typeface="楷体" pitchFamily="49" charset="-122"/>
              <a:ea typeface="楷体" pitchFamily="49" charset="-122"/>
            </a:endParaRPr>
          </a:p>
          <a:p>
            <a:pPr algn="ctr" eaLnBrk="1" hangingPunct="1">
              <a:lnSpc>
                <a:spcPct val="130000"/>
              </a:lnSpc>
            </a:pPr>
            <a:r>
              <a:rPr lang="en-US" altLang="zh-CN" sz="3200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[</a:t>
            </a:r>
            <a:r>
              <a:rPr lang="zh-CN" altLang="en-US" sz="3200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宋</a:t>
            </a:r>
            <a:r>
              <a:rPr lang="en-US" altLang="zh-CN" sz="3200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]</a:t>
            </a:r>
            <a:r>
              <a:rPr lang="zh-CN" altLang="en-US" sz="3200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苏轼</a:t>
            </a:r>
            <a:endParaRPr lang="en-US" altLang="zh-CN" sz="3200" b="1">
              <a:solidFill>
                <a:schemeClr val="bg1"/>
              </a:solidFill>
              <a:latin typeface="楷体" pitchFamily="49" charset="-122"/>
              <a:ea typeface="楷体" pitchFamily="49" charset="-122"/>
            </a:endParaRPr>
          </a:p>
          <a:p>
            <a:pPr algn="ctr" eaLnBrk="1" hangingPunct="1">
              <a:lnSpc>
                <a:spcPct val="130000"/>
              </a:lnSpc>
            </a:pPr>
            <a:r>
              <a:rPr lang="zh-CN" altLang="en-US" sz="3200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黑云翻墨未遮山，白雨跳珠乱入船。</a:t>
            </a:r>
            <a:endParaRPr lang="en-US" altLang="zh-CN" sz="3200" b="1">
              <a:solidFill>
                <a:schemeClr val="bg1"/>
              </a:solidFill>
              <a:latin typeface="楷体" pitchFamily="49" charset="-122"/>
              <a:ea typeface="楷体" pitchFamily="49" charset="-122"/>
            </a:endParaRPr>
          </a:p>
          <a:p>
            <a:pPr algn="ctr" eaLnBrk="1" hangingPunct="1">
              <a:lnSpc>
                <a:spcPct val="130000"/>
              </a:lnSpc>
            </a:pPr>
            <a:r>
              <a:rPr lang="zh-CN" altLang="en-US" sz="3200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卷地风来忽吹散，望湖楼下水如天。</a:t>
            </a:r>
          </a:p>
        </p:txBody>
      </p:sp>
      <p:pic>
        <p:nvPicPr>
          <p:cNvPr id="6" name="于秋旋 - 渔舟唱晚.mp3">
            <a:hlinkClick r:id="" action="ppaction://media"/>
          </p:cNvPr>
          <p:cNvPicPr>
            <a:picLocks noRot="1" noChangeAspect="1" noChangeArrowheads="1"/>
          </p:cNvPicPr>
          <p:nvPr>
            <a:audi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2225"/>
            <a:ext cx="1008062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文本框 6"/>
          <p:cNvSpPr txBox="1">
            <a:spLocks noChangeArrowheads="1"/>
          </p:cNvSpPr>
          <p:nvPr/>
        </p:nvSpPr>
        <p:spPr bwMode="auto">
          <a:xfrm>
            <a:off x="2411413" y="4300538"/>
            <a:ext cx="81375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Font typeface="Wingdings" pitchFamily="2" charset="2"/>
              <a:buChar char="n"/>
            </a:pPr>
            <a:r>
              <a:rPr lang="zh-CN" altLang="en-US" sz="3200" b="1">
                <a:latin typeface="黑体" pitchFamily="49" charset="-122"/>
                <a:ea typeface="黑体" pitchFamily="49" charset="-122"/>
              </a:rPr>
              <a:t>想象你看到了一幅幅怎样的画面？</a:t>
            </a:r>
            <a:endParaRPr lang="en-US" altLang="zh-CN" sz="3200" b="1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900113" y="3027363"/>
            <a:ext cx="7148512" cy="2260600"/>
            <a:chOff x="872174" y="1122398"/>
            <a:chExt cx="13097797" cy="4141573"/>
          </a:xfrm>
        </p:grpSpPr>
        <p:sp>
          <p:nvSpPr>
            <p:cNvPr id="15" name="矩形 14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872174" y="1122398"/>
              <a:ext cx="13097797" cy="3123630"/>
            </a:xfrm>
            <a:prstGeom prst="rect">
              <a:avLst/>
            </a:prstGeom>
            <a:solidFill>
              <a:srgbClr val="F8F9FA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white"/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" panose="02010609060101010101" pitchFamily="49" charset="-122"/>
              </a:endParaRPr>
            </a:p>
          </p:txBody>
        </p:sp>
        <p:pic>
          <p:nvPicPr>
            <p:cNvPr id="32777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6814594" y="-1528688"/>
              <a:ext cx="1212959" cy="12372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2771" name="文本框 5"/>
          <p:cNvSpPr txBox="1">
            <a:spLocks noChangeArrowheads="1"/>
          </p:cNvSpPr>
          <p:nvPr/>
        </p:nvSpPr>
        <p:spPr bwMode="auto">
          <a:xfrm>
            <a:off x="684213" y="242888"/>
            <a:ext cx="677862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32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品读感悟</a:t>
            </a:r>
          </a:p>
        </p:txBody>
      </p:sp>
      <p:sp>
        <p:nvSpPr>
          <p:cNvPr id="32772" name="文本框 5"/>
          <p:cNvSpPr txBox="1">
            <a:spLocks noChangeArrowheads="1"/>
          </p:cNvSpPr>
          <p:nvPr/>
        </p:nvSpPr>
        <p:spPr bwMode="auto">
          <a:xfrm>
            <a:off x="1379538" y="446088"/>
            <a:ext cx="6408737" cy="192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Font typeface="Wingdings" pitchFamily="2" charset="2"/>
              <a:buChar char="n"/>
            </a:pPr>
            <a:r>
              <a:rPr lang="zh-CN" altLang="en-US" sz="3200" b="1">
                <a:latin typeface="黑体" pitchFamily="49" charset="-122"/>
                <a:ea typeface="黑体" pitchFamily="49" charset="-122"/>
              </a:rPr>
              <a:t>联系生活实际。夏天雷雨来临之前，天空的景象是怎样的？能用四字词语形容一下吗？</a:t>
            </a:r>
            <a:endParaRPr lang="en-US" altLang="zh-CN" sz="3200" b="1"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11" name="组合 10">
            <a:extLst>
              <a:ext uri="{FF2B5EF4-FFF2-40B4-BE49-F238E27FC236}"/>
            </a:extLst>
          </p:cNvPr>
          <p:cNvGrpSpPr>
            <a:grpSpLocks/>
          </p:cNvGrpSpPr>
          <p:nvPr/>
        </p:nvGrpSpPr>
        <p:grpSpPr bwMode="auto">
          <a:xfrm>
            <a:off x="1440976" y="3315539"/>
            <a:ext cx="2232025" cy="1065213"/>
            <a:chOff x="2182514" y="3291830"/>
            <a:chExt cx="2231478" cy="106548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7" name="云形 6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2182514" y="3291830"/>
              <a:ext cx="2231478" cy="1065488"/>
            </a:xfrm>
            <a:prstGeom prst="cloud">
              <a:avLst/>
            </a:prstGeom>
            <a:solidFill>
              <a:srgbClr val="5E6C7C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/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7793" y="3431492"/>
              <a:ext cx="1814712" cy="7080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5000"/>
                </a:lnSpc>
                <a:defRPr/>
              </a:pPr>
              <a:r>
                <a:rPr lang="zh-CN" altLang="en-US" sz="3200" b="1" dirty="0">
                  <a:solidFill>
                    <a:schemeClr val="bg1"/>
                  </a:solidFill>
                  <a:latin typeface="+mn-ea"/>
                  <a:ea typeface="+mn-ea"/>
                </a:rPr>
                <a:t>乌云密布</a:t>
              </a:r>
              <a:endParaRPr lang="en-US" altLang="zh-CN" sz="32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2" name="组合 11">
            <a:extLst>
              <a:ext uri="{FF2B5EF4-FFF2-40B4-BE49-F238E27FC236}"/>
            </a:extLst>
          </p:cNvPr>
          <p:cNvGrpSpPr>
            <a:grpSpLocks/>
          </p:cNvGrpSpPr>
          <p:nvPr/>
        </p:nvGrpSpPr>
        <p:grpSpPr bwMode="auto">
          <a:xfrm>
            <a:off x="4732415" y="2939093"/>
            <a:ext cx="2706687" cy="1674813"/>
            <a:chOff x="5139245" y="3177696"/>
            <a:chExt cx="2706659" cy="167520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" name="爆炸形: 14 pt  7">
              <a:extLst>
                <a:ext uri="{FF2B5EF4-FFF2-40B4-BE49-F238E27FC236}"/>
              </a:extLst>
            </p:cNvPr>
            <p:cNvSpPr/>
            <p:nvPr/>
          </p:nvSpPr>
          <p:spPr>
            <a:xfrm rot="650064">
              <a:off x="5139245" y="3177696"/>
              <a:ext cx="2706659" cy="1675207"/>
            </a:xfrm>
            <a:prstGeom prst="irregularSeal2">
              <a:avLst/>
            </a:prstGeom>
            <a:solidFill>
              <a:srgbClr val="5E6C7C"/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/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87267" y="3627065"/>
              <a:ext cx="1810613" cy="708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5000"/>
                </a:lnSpc>
                <a:defRPr/>
              </a:pPr>
              <a:r>
                <a:rPr lang="zh-CN" altLang="en-US" sz="3200" b="1" dirty="0">
                  <a:solidFill>
                    <a:schemeClr val="bg1"/>
                  </a:solidFill>
                  <a:latin typeface="+mn-ea"/>
                  <a:ea typeface="+mn-ea"/>
                </a:rPr>
                <a:t>电闪雷鸣</a:t>
              </a:r>
              <a:endParaRPr lang="en-US" altLang="zh-CN" sz="32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32775" name="文本框 1"/>
          <p:cNvSpPr txBox="1">
            <a:spLocks noChangeArrowheads="1"/>
          </p:cNvSpPr>
          <p:nvPr/>
        </p:nvSpPr>
        <p:spPr bwMode="auto">
          <a:xfrm>
            <a:off x="900113" y="2406650"/>
            <a:ext cx="32226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32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黑云翻墨未遮山</a:t>
            </a:r>
            <a:endParaRPr lang="zh-CN" altLang="en-US" sz="32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3795" name="图片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25" b="10800"/>
            <a:stretch>
              <a:fillRect/>
            </a:stretch>
          </p:blipFill>
          <p:spPr bwMode="auto"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796" name="文本框 1"/>
            <p:cNvSpPr txBox="1">
              <a:spLocks noChangeArrowheads="1"/>
            </p:cNvSpPr>
            <p:nvPr/>
          </p:nvSpPr>
          <p:spPr bwMode="auto">
            <a:xfrm>
              <a:off x="611560" y="3867894"/>
              <a:ext cx="8137525" cy="641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  <a:buFont typeface="Wingdings" pitchFamily="2" charset="2"/>
                <a:buChar char="n"/>
              </a:pPr>
              <a:r>
                <a:rPr lang="zh-CN" altLang="en-US" sz="3200" b="1">
                  <a:solidFill>
                    <a:schemeClr val="bg1"/>
                  </a:solidFill>
                  <a:latin typeface="黑体" pitchFamily="49" charset="-122"/>
                  <a:ea typeface="黑体" pitchFamily="49" charset="-122"/>
                </a:rPr>
                <a:t>结合诗句，说说你想象的画面是怎样的？</a:t>
              </a:r>
              <a:endParaRPr lang="en-US" altLang="zh-CN" sz="32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18" name="组合 10"/>
          <p:cNvGrpSpPr>
            <a:grpSpLocks/>
          </p:cNvGrpSpPr>
          <p:nvPr/>
        </p:nvGrpSpPr>
        <p:grpSpPr bwMode="auto">
          <a:xfrm>
            <a:off x="7385050" y="779463"/>
            <a:ext cx="957263" cy="3503612"/>
            <a:chOff x="7385012" y="780234"/>
            <a:chExt cx="956716" cy="3502467"/>
          </a:xfrm>
        </p:grpSpPr>
        <p:pic>
          <p:nvPicPr>
            <p:cNvPr id="34834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721" b="59401"/>
            <a:stretch>
              <a:fillRect/>
            </a:stretch>
          </p:blipFill>
          <p:spPr bwMode="auto">
            <a:xfrm>
              <a:off x="7385012" y="780234"/>
              <a:ext cx="956716" cy="1056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35" name="图片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721" b="59401"/>
            <a:stretch>
              <a:fillRect/>
            </a:stretch>
          </p:blipFill>
          <p:spPr bwMode="auto">
            <a:xfrm rot="10800000">
              <a:off x="7385012" y="3225868"/>
              <a:ext cx="956716" cy="1056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4819" name="矩形 1"/>
          <p:cNvSpPr>
            <a:spLocks noChangeArrowheads="1"/>
          </p:cNvSpPr>
          <p:nvPr/>
        </p:nvSpPr>
        <p:spPr bwMode="auto">
          <a:xfrm>
            <a:off x="7494588" y="736600"/>
            <a:ext cx="738187" cy="351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prstDash val="sysDash"/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/>
          <a:p>
            <a:pPr algn="ctr"/>
            <a:r>
              <a:rPr lang="zh-CN" altLang="en-US" sz="3600" b="1">
                <a:latin typeface="楷体" pitchFamily="49" charset="-122"/>
                <a:ea typeface="楷体" pitchFamily="49" charset="-122"/>
              </a:rPr>
              <a:t>白雨跳珠乱入船</a:t>
            </a: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7507288" y="831850"/>
            <a:ext cx="6477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白</a:t>
            </a:r>
            <a:endParaRPr lang="zh-CN" altLang="en-US" sz="3600">
              <a:solidFill>
                <a:srgbClr val="FF0000"/>
              </a:solidFill>
            </a:endParaRPr>
          </a:p>
        </p:txBody>
      </p:sp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777875" y="987425"/>
            <a:ext cx="6315075" cy="655638"/>
            <a:chOff x="561636" y="699542"/>
            <a:chExt cx="6314620" cy="655685"/>
          </a:xfrm>
        </p:grpSpPr>
        <p:sp>
          <p:nvSpPr>
            <p:cNvPr id="4" name="标注: 弯曲线形 3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561636" y="734470"/>
              <a:ext cx="6243188" cy="612819"/>
            </a:xfrm>
            <a:prstGeom prst="borderCallout2">
              <a:avLst>
                <a:gd name="adj1" fmla="val 51433"/>
                <a:gd name="adj2" fmla="val 99836"/>
                <a:gd name="adj3" fmla="val 47341"/>
                <a:gd name="adj4" fmla="val 106806"/>
                <a:gd name="adj5" fmla="val -3767"/>
                <a:gd name="adj6" fmla="val 110804"/>
              </a:avLst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3333FF"/>
                </a:solidFill>
              </a:endParaRPr>
            </a:p>
          </p:txBody>
        </p:sp>
        <p:sp>
          <p:nvSpPr>
            <p:cNvPr id="5" name="文本框 4">
              <a:extLst>
                <a:ext uri="{FF2B5EF4-FFF2-40B4-BE49-F238E27FC236}"/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865" y="699542"/>
              <a:ext cx="6192391" cy="6556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5000"/>
                </a:lnSpc>
                <a:defRPr/>
              </a:pPr>
              <a:r>
                <a:rPr lang="zh-CN" altLang="en-US" sz="3200" b="1" dirty="0">
                  <a:solidFill>
                    <a:srgbClr val="FF0000"/>
                  </a:solidFill>
                  <a:latin typeface="宋体" panose="02010600030101010101" pitchFamily="2" charset="-122"/>
                </a:rPr>
                <a:t>这场雨很大，有种白花花的感觉</a:t>
              </a:r>
              <a:r>
                <a:rPr lang="zh-CN" altLang="en-US" sz="3200" b="1" dirty="0">
                  <a:solidFill>
                    <a:srgbClr val="FF0000"/>
                  </a:solidFill>
                  <a:latin typeface="+mn-ea"/>
                  <a:ea typeface="+mn-ea"/>
                </a:rPr>
                <a:t>。</a:t>
              </a:r>
              <a:endParaRPr lang="en-US" altLang="zh-CN" sz="32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7494588" y="1774825"/>
            <a:ext cx="738187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/>
          <a:p>
            <a:r>
              <a:rPr lang="zh-CN" altLang="en-US" sz="36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跳珠</a:t>
            </a:r>
          </a:p>
        </p:txBody>
      </p:sp>
      <p:grpSp>
        <p:nvGrpSpPr>
          <p:cNvPr id="8" name="组合 7"/>
          <p:cNvGrpSpPr>
            <a:grpSpLocks/>
          </p:cNvGrpSpPr>
          <p:nvPr/>
        </p:nvGrpSpPr>
        <p:grpSpPr bwMode="auto">
          <a:xfrm>
            <a:off x="757238" y="1871663"/>
            <a:ext cx="6335712" cy="1238250"/>
            <a:chOff x="540532" y="745189"/>
            <a:chExt cx="6335726" cy="1239987"/>
          </a:xfrm>
        </p:grpSpPr>
        <p:sp>
          <p:nvSpPr>
            <p:cNvPr id="9" name="标注: 弯曲线形 8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561169" y="748368"/>
              <a:ext cx="6243652" cy="1203423"/>
            </a:xfrm>
            <a:prstGeom prst="borderCallout2">
              <a:avLst>
                <a:gd name="adj1" fmla="val 49214"/>
                <a:gd name="adj2" fmla="val 100264"/>
                <a:gd name="adj3" fmla="val 48640"/>
                <a:gd name="adj4" fmla="val 105393"/>
                <a:gd name="adj5" fmla="val 17243"/>
                <a:gd name="adj6" fmla="val 109831"/>
              </a:avLst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831" name="文本框 9"/>
            <p:cNvSpPr txBox="1">
              <a:spLocks noChangeArrowheads="1"/>
            </p:cNvSpPr>
            <p:nvPr/>
          </p:nvSpPr>
          <p:spPr bwMode="auto">
            <a:xfrm>
              <a:off x="540532" y="745189"/>
              <a:ext cx="6335726" cy="1239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ct val="125000"/>
                </a:lnSpc>
              </a:pPr>
              <a:r>
                <a:rPr lang="zh-CN" altLang="en-US" sz="3200" b="1">
                  <a:latin typeface="宋体" pitchFamily="2" charset="-122"/>
                </a:rPr>
                <a:t>雨下得很急，落在船上像跳动的珍珠，发财哥有噼里啪啦的声音。</a:t>
              </a:r>
              <a:endParaRPr lang="en-US" altLang="zh-CN" sz="3200" b="1">
                <a:latin typeface="宋体" pitchFamily="2" charset="-122"/>
              </a:endParaRPr>
            </a:p>
          </p:txBody>
        </p:sp>
      </p:grp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7496175" y="2674938"/>
            <a:ext cx="738188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/>
          <a:p>
            <a:r>
              <a:rPr lang="zh-CN" altLang="en-US" sz="36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乱</a:t>
            </a:r>
          </a:p>
        </p:txBody>
      </p:sp>
      <p:grpSp>
        <p:nvGrpSpPr>
          <p:cNvPr id="15" name="组合 14"/>
          <p:cNvGrpSpPr>
            <a:grpSpLocks/>
          </p:cNvGrpSpPr>
          <p:nvPr/>
        </p:nvGrpSpPr>
        <p:grpSpPr bwMode="auto">
          <a:xfrm>
            <a:off x="1595438" y="3246438"/>
            <a:ext cx="4608512" cy="663575"/>
            <a:chOff x="2195736" y="699542"/>
            <a:chExt cx="4608511" cy="662338"/>
          </a:xfrm>
        </p:grpSpPr>
        <p:sp>
          <p:nvSpPr>
            <p:cNvPr id="16" name="标注: 弯曲线形 15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2195736" y="734402"/>
              <a:ext cx="4608511" cy="613217"/>
            </a:xfrm>
            <a:prstGeom prst="borderCallout2">
              <a:avLst>
                <a:gd name="adj1" fmla="val 51433"/>
                <a:gd name="adj2" fmla="val 99836"/>
                <a:gd name="adj3" fmla="val 40539"/>
                <a:gd name="adj4" fmla="val 122118"/>
                <a:gd name="adj5" fmla="val -61508"/>
                <a:gd name="adj6" fmla="val 132615"/>
              </a:avLst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3333FF"/>
                </a:solidFill>
              </a:endParaRPr>
            </a:p>
          </p:txBody>
        </p:sp>
        <p:sp>
          <p:nvSpPr>
            <p:cNvPr id="17" name="文本框 16">
              <a:extLst>
                <a:ext uri="{FF2B5EF4-FFF2-40B4-BE49-F238E27FC236}"/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0198" y="699542"/>
              <a:ext cx="4319587" cy="662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5000"/>
                </a:lnSpc>
                <a:defRPr/>
              </a:pPr>
              <a:r>
                <a:rPr lang="zh-CN" altLang="en-US" sz="3200" b="1" dirty="0">
                  <a:solidFill>
                    <a:srgbClr val="FF0000"/>
                  </a:solidFill>
                  <a:latin typeface="+mn-ea"/>
                  <a:ea typeface="+mn-ea"/>
                </a:rPr>
                <a:t>雨势很大，杂乱无章。</a:t>
              </a:r>
              <a:endParaRPr lang="en-US" altLang="zh-CN" sz="32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34826" name="文本框 17"/>
          <p:cNvSpPr txBox="1">
            <a:spLocks noChangeArrowheads="1"/>
          </p:cNvSpPr>
          <p:nvPr/>
        </p:nvSpPr>
        <p:spPr bwMode="auto">
          <a:xfrm>
            <a:off x="454025" y="250825"/>
            <a:ext cx="69119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Font typeface="Wingdings" pitchFamily="2" charset="2"/>
              <a:buChar char="n"/>
            </a:pPr>
            <a:r>
              <a:rPr lang="zh-CN" altLang="en-US" sz="3200" b="1">
                <a:latin typeface="黑体" pitchFamily="49" charset="-122"/>
                <a:ea typeface="黑体" pitchFamily="49" charset="-122"/>
              </a:rPr>
              <a:t>抓住关键词语，品析雨的特点。</a:t>
            </a:r>
            <a:endParaRPr lang="en-US" altLang="zh-CN" sz="3200" b="1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9" name="文本框 18"/>
          <p:cNvSpPr txBox="1">
            <a:spLocks noChangeArrowheads="1"/>
          </p:cNvSpPr>
          <p:nvPr/>
        </p:nvSpPr>
        <p:spPr bwMode="auto">
          <a:xfrm>
            <a:off x="250825" y="4183063"/>
            <a:ext cx="85121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Font typeface="Wingdings" pitchFamily="2" charset="2"/>
              <a:buChar char="n"/>
            </a:pPr>
            <a:r>
              <a:rPr lang="zh-CN" altLang="en-US" sz="3200" b="1">
                <a:latin typeface="黑体" pitchFamily="49" charset="-122"/>
                <a:ea typeface="黑体" pitchFamily="49" charset="-122"/>
              </a:rPr>
              <a:t>谁能读一读这句诗？读出雨又急又大的感觉。</a:t>
            </a:r>
            <a:endParaRPr lang="en-US" altLang="zh-CN" sz="3200" b="1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4" grpId="0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矩形 1"/>
          <p:cNvSpPr>
            <a:spLocks noChangeArrowheads="1"/>
          </p:cNvSpPr>
          <p:nvPr/>
        </p:nvSpPr>
        <p:spPr bwMode="auto">
          <a:xfrm>
            <a:off x="34925" y="825500"/>
            <a:ext cx="738188" cy="337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prstDash val="sysDash"/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/>
          <a:p>
            <a:pPr algn="ctr"/>
            <a:r>
              <a:rPr lang="zh-CN" altLang="en-US" sz="3600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卷地风来忽吹散</a:t>
            </a:r>
            <a:endParaRPr lang="zh-CN" altLang="en-US" sz="3600">
              <a:solidFill>
                <a:schemeClr val="bg1"/>
              </a:solidFill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80963" y="2627313"/>
            <a:ext cx="6461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忽</a:t>
            </a: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912813" y="563563"/>
            <a:ext cx="62658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Font typeface="Wingdings" pitchFamily="2" charset="2"/>
              <a:buChar char="n"/>
            </a:pPr>
            <a:r>
              <a:rPr lang="zh-CN" altLang="en-US" sz="32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从“忽”字中你读出了什么？</a:t>
            </a:r>
            <a:endParaRPr lang="en-US" altLang="zh-CN" sz="3200" b="1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917575" y="1419225"/>
            <a:ext cx="7704138" cy="119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 typeface="Wingdings" pitchFamily="2" charset="2"/>
              <a:buChar char="u"/>
            </a:pPr>
            <a:r>
              <a:rPr lang="zh-CN" altLang="en-US" sz="3200" b="1">
                <a:latin typeface="宋体" pitchFamily="2" charset="-122"/>
              </a:rPr>
              <a:t>感受到雨来也匆匆，去也匆匆，一阵狂风席卷而来，就把雨吹没了。</a:t>
            </a:r>
            <a:endParaRPr lang="en-US" altLang="zh-CN" sz="3200" b="1">
              <a:latin typeface="宋体" pitchFamily="2" charset="-122"/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917575" y="2808288"/>
            <a:ext cx="7704138" cy="185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 typeface="Wingdings" pitchFamily="2" charset="2"/>
              <a:buChar char="u"/>
            </a:pPr>
            <a:r>
              <a:rPr lang="zh-CN" altLang="en-US" sz="3200" b="1">
                <a:latin typeface="宋体" pitchFamily="2" charset="-122"/>
              </a:rPr>
              <a:t>体会到这风很有威力，一下子就把大雨吹散了，还吹散了天上黑压压的云，天空变得一片瓦蓝。</a:t>
            </a:r>
            <a:endParaRPr lang="en-US" altLang="zh-CN" sz="3200" b="1">
              <a:latin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1403350" y="700088"/>
            <a:ext cx="7561263" cy="7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Font typeface="Wingdings" pitchFamily="2" charset="2"/>
              <a:buChar char="n"/>
            </a:pPr>
            <a:r>
              <a:rPr lang="zh-CN" altLang="en-US" sz="3600" b="1">
                <a:latin typeface="黑体" pitchFamily="49" charset="-122"/>
                <a:ea typeface="黑体" pitchFamily="49" charset="-122"/>
              </a:rPr>
              <a:t>你还知道哪些含“忽”字的诗句？</a:t>
            </a:r>
            <a:endParaRPr lang="en-US" altLang="zh-CN" sz="3600" b="1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800225" y="1563688"/>
            <a:ext cx="6769100" cy="253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indent="-457200" eaLnBrk="1" hangingPunct="1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ü"/>
            </a:pPr>
            <a:r>
              <a:rPr lang="zh-CN" altLang="en-US" sz="3600" b="1">
                <a:solidFill>
                  <a:srgbClr val="FF0000"/>
                </a:solidFill>
                <a:latin typeface="宋体" pitchFamily="2" charset="-122"/>
              </a:rPr>
              <a:t>忽如一夜春风来，千树万树梨花开。</a:t>
            </a:r>
            <a:endParaRPr lang="en-US" altLang="zh-CN" sz="3600" b="1">
              <a:solidFill>
                <a:srgbClr val="FF0000"/>
              </a:solidFill>
              <a:latin typeface="宋体" pitchFamily="2" charset="-122"/>
            </a:endParaRPr>
          </a:p>
          <a:p>
            <a:pPr marL="457200" indent="-457200" eaLnBrk="1" hangingPunct="1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ü"/>
            </a:pPr>
            <a:r>
              <a:rPr lang="zh-CN" altLang="en-US" sz="3600" b="1">
                <a:solidFill>
                  <a:srgbClr val="FF0000"/>
                </a:solidFill>
                <a:latin typeface="宋体" pitchFamily="2" charset="-122"/>
              </a:rPr>
              <a:t>意欲捕鸣蝉，忽然闭口立。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 descr="https://timgsa.baidu.com/timg?image&amp;quality=80&amp;size=b9999_10000&amp;sec=1559642057691&amp;di=97219982cab88c8bfb47840e87e527d0&amp;imgtype=0&amp;src=http%3A%2F%2Fimg.mp.itc.cn%2Fupload%2F20161105%2Fc81e433da98e47c0b2eb2a317b7abb7e_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: 圆角 3">
            <a:extLst>
              <a:ext uri="{FF2B5EF4-FFF2-40B4-BE49-F238E27FC236}"/>
            </a:extLst>
          </p:cNvPr>
          <p:cNvSpPr/>
          <p:nvPr/>
        </p:nvSpPr>
        <p:spPr>
          <a:xfrm>
            <a:off x="530225" y="339725"/>
            <a:ext cx="7426325" cy="4535488"/>
          </a:xfrm>
          <a:prstGeom prst="roundRect">
            <a:avLst>
              <a:gd name="adj" fmla="val 10088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4820" name="矩形 1"/>
          <p:cNvSpPr>
            <a:spLocks noChangeArrowheads="1"/>
          </p:cNvSpPr>
          <p:nvPr/>
        </p:nvSpPr>
        <p:spPr bwMode="auto">
          <a:xfrm>
            <a:off x="8261350" y="812800"/>
            <a:ext cx="738188" cy="3517900"/>
          </a:xfrm>
          <a:prstGeom prst="rect">
            <a:avLst/>
          </a:prstGeom>
          <a:solidFill>
            <a:srgbClr val="5E6C7C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prstDash val="sysDash"/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/>
          <a:p>
            <a:pPr algn="ctr"/>
            <a:r>
              <a:rPr lang="zh-CN" altLang="en-US" sz="3600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望湖楼下水如天</a:t>
            </a: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611188" y="411163"/>
            <a:ext cx="6521450" cy="7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Font typeface="Wingdings" pitchFamily="2" charset="2"/>
              <a:buChar char="n"/>
            </a:pPr>
            <a:r>
              <a:rPr lang="zh-CN" altLang="en-US" sz="3600" b="1">
                <a:latin typeface="黑体" pitchFamily="49" charset="-122"/>
                <a:ea typeface="黑体" pitchFamily="49" charset="-122"/>
              </a:rPr>
              <a:t>想象“水如天”之景。</a:t>
            </a:r>
            <a:endParaRPr lang="en-US" altLang="zh-CN" sz="3600" b="1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1116013" y="1192213"/>
            <a:ext cx="4949825" cy="240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30000"/>
              </a:lnSpc>
              <a:spcBef>
                <a:spcPts val="600"/>
              </a:spcBef>
            </a:pPr>
            <a:r>
              <a:rPr lang="zh-CN" altLang="en-US" sz="3600" b="1">
                <a:solidFill>
                  <a:srgbClr val="FF0000"/>
                </a:solidFill>
                <a:latin typeface="宋体" pitchFamily="2" charset="-122"/>
              </a:rPr>
              <a:t>水如天一样开阔</a:t>
            </a:r>
            <a:r>
              <a:rPr lang="en-US" altLang="zh-CN" sz="3600" b="1">
                <a:solidFill>
                  <a:srgbClr val="FF0000"/>
                </a:solidFill>
                <a:latin typeface="宋体" pitchFamily="2" charset="-122"/>
              </a:rPr>
              <a:t>……</a:t>
            </a:r>
          </a:p>
          <a:p>
            <a:pPr eaLnBrk="1" hangingPunct="1">
              <a:lnSpc>
                <a:spcPct val="130000"/>
              </a:lnSpc>
              <a:spcBef>
                <a:spcPts val="600"/>
              </a:spcBef>
            </a:pPr>
            <a:r>
              <a:rPr lang="zh-CN" altLang="en-US" sz="3600" b="1">
                <a:solidFill>
                  <a:srgbClr val="FF0000"/>
                </a:solidFill>
                <a:latin typeface="宋体" pitchFamily="2" charset="-122"/>
              </a:rPr>
              <a:t>水如天一样明亮</a:t>
            </a:r>
            <a:r>
              <a:rPr lang="en-US" altLang="zh-CN" sz="3600" b="1">
                <a:solidFill>
                  <a:srgbClr val="FF0000"/>
                </a:solidFill>
                <a:latin typeface="宋体" pitchFamily="2" charset="-122"/>
              </a:rPr>
              <a:t>……</a:t>
            </a:r>
          </a:p>
          <a:p>
            <a:pPr eaLnBrk="1" hangingPunct="1">
              <a:lnSpc>
                <a:spcPct val="130000"/>
              </a:lnSpc>
              <a:spcBef>
                <a:spcPts val="600"/>
              </a:spcBef>
            </a:pPr>
            <a:r>
              <a:rPr lang="zh-CN" altLang="en-US" sz="3600" b="1">
                <a:solidFill>
                  <a:srgbClr val="FF0000"/>
                </a:solidFill>
                <a:latin typeface="宋体" pitchFamily="2" charset="-122"/>
              </a:rPr>
              <a:t>水如天一样澄静</a:t>
            </a:r>
            <a:r>
              <a:rPr lang="en-US" altLang="zh-CN" sz="3600" b="1">
                <a:solidFill>
                  <a:srgbClr val="FF0000"/>
                </a:solidFill>
                <a:latin typeface="宋体" pitchFamily="2" charset="-122"/>
              </a:rPr>
              <a:t>……</a:t>
            </a:r>
            <a:endParaRPr lang="zh-CN" altLang="en-US" sz="3600" b="1">
              <a:solidFill>
                <a:srgbClr val="FF0000"/>
              </a:solidFill>
              <a:latin typeface="宋体" pitchFamily="2" charset="-122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477838" y="3508375"/>
            <a:ext cx="77851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Char char="n"/>
            </a:pPr>
            <a:r>
              <a:rPr lang="zh-CN" altLang="en-US" sz="3600" b="1">
                <a:latin typeface="黑体" pitchFamily="49" charset="-122"/>
                <a:ea typeface="黑体" pitchFamily="49" charset="-122"/>
              </a:rPr>
              <a:t>读一读，读出“雨后西湖”的画面感，读出自己的想象与感觉。</a:t>
            </a:r>
            <a:endParaRPr lang="en-US" altLang="zh-CN" sz="3600" b="1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89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4820" grpId="0" animBg="1"/>
      <p:bldP spid="3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/>
            </a:extLst>
          </p:cNvPr>
          <p:cNvSpPr/>
          <p:nvPr/>
        </p:nvSpPr>
        <p:spPr>
          <a:xfrm>
            <a:off x="34925" y="3695700"/>
            <a:ext cx="9074150" cy="1347788"/>
          </a:xfrm>
          <a:prstGeom prst="rect">
            <a:avLst/>
          </a:prstGeom>
          <a:solidFill>
            <a:schemeClr val="bg1">
              <a:alpha val="85000"/>
            </a:schemeClr>
          </a:solidFill>
          <a:ln w="53975" cmpd="tri">
            <a:solidFill>
              <a:srgbClr val="465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srgbClr val="5B6A0E"/>
              </a:solidFill>
              <a:latin typeface="李旭科书法 v1.4" panose="02000603000000000000" pitchFamily="2" charset="-122"/>
              <a:ea typeface="李旭科书法 v1.4" panose="02000603000000000000" pitchFamily="2" charset="-122"/>
            </a:endParaRPr>
          </a:p>
        </p:txBody>
      </p:sp>
      <p:sp>
        <p:nvSpPr>
          <p:cNvPr id="11267" name="文本框 5"/>
          <p:cNvSpPr txBox="1">
            <a:spLocks noChangeArrowheads="1"/>
          </p:cNvSpPr>
          <p:nvPr/>
        </p:nvSpPr>
        <p:spPr bwMode="auto">
          <a:xfrm>
            <a:off x="4067175" y="173038"/>
            <a:ext cx="4194175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sz="3000" b="1">
                <a:latin typeface="楷体" pitchFamily="49" charset="-122"/>
                <a:ea typeface="楷体" pitchFamily="49" charset="-122"/>
              </a:rPr>
              <a:t>九月九日忆山东兄弟</a:t>
            </a:r>
            <a:endParaRPr lang="en-US" altLang="zh-CN" sz="3000" b="1">
              <a:latin typeface="楷体" pitchFamily="49" charset="-122"/>
              <a:ea typeface="楷体" pitchFamily="49" charset="-122"/>
            </a:endParaRPr>
          </a:p>
          <a:p>
            <a:pPr algn="ctr" eaLnBrk="1" hangingPunct="1">
              <a:lnSpc>
                <a:spcPct val="120000"/>
              </a:lnSpc>
            </a:pPr>
            <a:r>
              <a:rPr lang="en-US" altLang="zh-CN" sz="3000" b="1">
                <a:latin typeface="楷体" pitchFamily="49" charset="-122"/>
                <a:ea typeface="楷体" pitchFamily="49" charset="-122"/>
              </a:rPr>
              <a:t>[</a:t>
            </a:r>
            <a:r>
              <a:rPr lang="zh-CN" altLang="en-US" sz="3000" b="1">
                <a:latin typeface="楷体" pitchFamily="49" charset="-122"/>
                <a:ea typeface="楷体" pitchFamily="49" charset="-122"/>
              </a:rPr>
              <a:t>唐</a:t>
            </a:r>
            <a:r>
              <a:rPr lang="en-US" altLang="zh-CN" sz="3000" b="1">
                <a:latin typeface="楷体" pitchFamily="49" charset="-122"/>
                <a:ea typeface="楷体" pitchFamily="49" charset="-122"/>
              </a:rPr>
              <a:t>]</a:t>
            </a:r>
            <a:r>
              <a:rPr lang="zh-CN" altLang="en-US" sz="3000" b="1">
                <a:latin typeface="楷体" pitchFamily="49" charset="-122"/>
                <a:ea typeface="楷体" pitchFamily="49" charset="-122"/>
              </a:rPr>
              <a:t>王维</a:t>
            </a:r>
            <a:endParaRPr lang="en-US" altLang="zh-CN" sz="3000" b="1">
              <a:latin typeface="楷体" pitchFamily="49" charset="-122"/>
              <a:ea typeface="楷体" pitchFamily="49" charset="-122"/>
            </a:endParaRPr>
          </a:p>
          <a:p>
            <a:pPr algn="ctr" eaLnBrk="1" hangingPunct="1">
              <a:lnSpc>
                <a:spcPct val="120000"/>
              </a:lnSpc>
            </a:pPr>
            <a:r>
              <a:rPr lang="zh-CN" altLang="en-US" sz="3000" b="1">
                <a:latin typeface="楷体" pitchFamily="49" charset="-122"/>
                <a:ea typeface="楷体" pitchFamily="49" charset="-122"/>
              </a:rPr>
              <a:t>独在异乡为异客，</a:t>
            </a:r>
            <a:endParaRPr lang="en-US" altLang="zh-CN" sz="3000" b="1">
              <a:latin typeface="楷体" pitchFamily="49" charset="-122"/>
              <a:ea typeface="楷体" pitchFamily="49" charset="-122"/>
            </a:endParaRPr>
          </a:p>
          <a:p>
            <a:pPr algn="ctr" eaLnBrk="1" hangingPunct="1">
              <a:lnSpc>
                <a:spcPct val="120000"/>
              </a:lnSpc>
            </a:pPr>
            <a:r>
              <a:rPr lang="zh-CN" altLang="en-US" sz="3000" b="1">
                <a:latin typeface="楷体" pitchFamily="49" charset="-122"/>
                <a:ea typeface="楷体" pitchFamily="49" charset="-122"/>
              </a:rPr>
              <a:t>每逢佳节倍思亲。</a:t>
            </a:r>
            <a:endParaRPr lang="en-US" altLang="zh-CN" sz="3000" b="1">
              <a:latin typeface="楷体" pitchFamily="49" charset="-122"/>
              <a:ea typeface="楷体" pitchFamily="49" charset="-122"/>
            </a:endParaRPr>
          </a:p>
          <a:p>
            <a:pPr algn="ctr" eaLnBrk="1" hangingPunct="1">
              <a:lnSpc>
                <a:spcPct val="120000"/>
              </a:lnSpc>
            </a:pPr>
            <a:r>
              <a:rPr lang="zh-CN" altLang="en-US" sz="3000" b="1">
                <a:latin typeface="楷体" pitchFamily="49" charset="-122"/>
                <a:ea typeface="楷体" pitchFamily="49" charset="-122"/>
              </a:rPr>
              <a:t>遥知兄弟登高处，</a:t>
            </a:r>
            <a:endParaRPr lang="en-US" altLang="zh-CN" sz="3000" b="1">
              <a:latin typeface="楷体" pitchFamily="49" charset="-122"/>
              <a:ea typeface="楷体" pitchFamily="49" charset="-122"/>
            </a:endParaRPr>
          </a:p>
          <a:p>
            <a:pPr algn="ctr" eaLnBrk="1" hangingPunct="1">
              <a:lnSpc>
                <a:spcPct val="120000"/>
              </a:lnSpc>
            </a:pPr>
            <a:r>
              <a:rPr lang="zh-CN" altLang="en-US" sz="3000" b="1">
                <a:latin typeface="楷体" pitchFamily="49" charset="-122"/>
                <a:ea typeface="楷体" pitchFamily="49" charset="-122"/>
              </a:rPr>
              <a:t>遍插茱萸少一人。</a:t>
            </a:r>
          </a:p>
        </p:txBody>
      </p:sp>
      <p:sp>
        <p:nvSpPr>
          <p:cNvPr id="11268" name="文本框 5"/>
          <p:cNvSpPr txBox="1">
            <a:spLocks noChangeArrowheads="1"/>
          </p:cNvSpPr>
          <p:nvPr/>
        </p:nvSpPr>
        <p:spPr bwMode="auto">
          <a:xfrm>
            <a:off x="684213" y="174625"/>
            <a:ext cx="3887787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sz="3000" b="1">
                <a:latin typeface="楷体" pitchFamily="49" charset="-122"/>
                <a:ea typeface="楷体" pitchFamily="49" charset="-122"/>
              </a:rPr>
              <a:t>秋思</a:t>
            </a:r>
            <a:endParaRPr lang="en-US" altLang="zh-CN" sz="3000" b="1">
              <a:latin typeface="楷体" pitchFamily="49" charset="-122"/>
              <a:ea typeface="楷体" pitchFamily="49" charset="-122"/>
            </a:endParaRPr>
          </a:p>
          <a:p>
            <a:pPr algn="ctr" eaLnBrk="1" hangingPunct="1">
              <a:lnSpc>
                <a:spcPct val="120000"/>
              </a:lnSpc>
            </a:pPr>
            <a:r>
              <a:rPr lang="en-US" altLang="zh-CN" sz="3000" b="1">
                <a:latin typeface="楷体" pitchFamily="49" charset="-122"/>
                <a:ea typeface="楷体" pitchFamily="49" charset="-122"/>
              </a:rPr>
              <a:t>[</a:t>
            </a:r>
            <a:r>
              <a:rPr lang="zh-CN" altLang="en-US" sz="3000" b="1">
                <a:latin typeface="楷体" pitchFamily="49" charset="-122"/>
                <a:ea typeface="楷体" pitchFamily="49" charset="-122"/>
              </a:rPr>
              <a:t>唐</a:t>
            </a:r>
            <a:r>
              <a:rPr lang="en-US" altLang="zh-CN" sz="3000" b="1">
                <a:latin typeface="楷体" pitchFamily="49" charset="-122"/>
                <a:ea typeface="楷体" pitchFamily="49" charset="-122"/>
              </a:rPr>
              <a:t>]</a:t>
            </a:r>
            <a:r>
              <a:rPr lang="zh-CN" altLang="en-US" sz="3000" b="1">
                <a:latin typeface="楷体" pitchFamily="49" charset="-122"/>
                <a:ea typeface="楷体" pitchFamily="49" charset="-122"/>
              </a:rPr>
              <a:t>张籍</a:t>
            </a:r>
            <a:endParaRPr lang="en-US" altLang="zh-CN" sz="3000" b="1">
              <a:latin typeface="楷体" pitchFamily="49" charset="-122"/>
              <a:ea typeface="楷体" pitchFamily="49" charset="-122"/>
            </a:endParaRPr>
          </a:p>
          <a:p>
            <a:pPr algn="ctr" eaLnBrk="1" hangingPunct="1">
              <a:lnSpc>
                <a:spcPct val="120000"/>
              </a:lnSpc>
            </a:pPr>
            <a:r>
              <a:rPr lang="zh-CN" altLang="en-US" sz="3000" b="1">
                <a:latin typeface="楷体" pitchFamily="49" charset="-122"/>
                <a:ea typeface="楷体" pitchFamily="49" charset="-122"/>
              </a:rPr>
              <a:t>洛阳城里见秋风，</a:t>
            </a:r>
            <a:endParaRPr lang="en-US" altLang="zh-CN" sz="3000" b="1">
              <a:latin typeface="楷体" pitchFamily="49" charset="-122"/>
              <a:ea typeface="楷体" pitchFamily="49" charset="-122"/>
            </a:endParaRPr>
          </a:p>
          <a:p>
            <a:pPr algn="ctr" eaLnBrk="1" hangingPunct="1">
              <a:lnSpc>
                <a:spcPct val="120000"/>
              </a:lnSpc>
            </a:pPr>
            <a:r>
              <a:rPr lang="zh-CN" altLang="en-US" sz="3000" b="1">
                <a:latin typeface="楷体" pitchFamily="49" charset="-122"/>
                <a:ea typeface="楷体" pitchFamily="49" charset="-122"/>
              </a:rPr>
              <a:t>欲作家书意万重。</a:t>
            </a:r>
            <a:endParaRPr lang="en-US" altLang="zh-CN" sz="3000" b="1">
              <a:latin typeface="楷体" pitchFamily="49" charset="-122"/>
              <a:ea typeface="楷体" pitchFamily="49" charset="-122"/>
            </a:endParaRPr>
          </a:p>
          <a:p>
            <a:pPr algn="ctr" eaLnBrk="1" hangingPunct="1">
              <a:lnSpc>
                <a:spcPct val="120000"/>
              </a:lnSpc>
            </a:pPr>
            <a:r>
              <a:rPr lang="zh-CN" altLang="en-US" sz="3000" b="1">
                <a:latin typeface="楷体" pitchFamily="49" charset="-122"/>
                <a:ea typeface="楷体" pitchFamily="49" charset="-122"/>
              </a:rPr>
              <a:t>复恐匆匆说不尽，</a:t>
            </a:r>
            <a:endParaRPr lang="en-US" altLang="zh-CN" sz="3000" b="1">
              <a:latin typeface="楷体" pitchFamily="49" charset="-122"/>
              <a:ea typeface="楷体" pitchFamily="49" charset="-122"/>
            </a:endParaRPr>
          </a:p>
          <a:p>
            <a:pPr algn="ctr" eaLnBrk="1" hangingPunct="1">
              <a:lnSpc>
                <a:spcPct val="120000"/>
              </a:lnSpc>
            </a:pPr>
            <a:r>
              <a:rPr lang="zh-CN" altLang="en-US" sz="3000" b="1">
                <a:latin typeface="楷体" pitchFamily="49" charset="-122"/>
                <a:ea typeface="楷体" pitchFamily="49" charset="-122"/>
              </a:rPr>
              <a:t>行人临发又开封。</a:t>
            </a:r>
          </a:p>
        </p:txBody>
      </p:sp>
      <p:sp>
        <p:nvSpPr>
          <p:cNvPr id="8" name="文本框 5"/>
          <p:cNvSpPr txBox="1">
            <a:spLocks noChangeArrowheads="1"/>
          </p:cNvSpPr>
          <p:nvPr/>
        </p:nvSpPr>
        <p:spPr bwMode="auto">
          <a:xfrm>
            <a:off x="611188" y="3749675"/>
            <a:ext cx="6642100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sz="3000" b="1">
                <a:latin typeface="宋体" pitchFamily="2" charset="-122"/>
              </a:rPr>
              <a:t>这两首诗有什么相似之处？</a:t>
            </a:r>
            <a:endParaRPr lang="en-US" altLang="zh-CN" sz="3000" b="1">
              <a:latin typeface="宋体" pitchFamily="2" charset="-122"/>
            </a:endParaRPr>
          </a:p>
          <a:p>
            <a:pPr eaLnBrk="1" hangingPunct="1"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sz="3000" b="1">
                <a:latin typeface="宋体" pitchFamily="2" charset="-122"/>
              </a:rPr>
              <a:t>这两首诗的“诗眼”分别是什么？</a:t>
            </a:r>
          </a:p>
        </p:txBody>
      </p:sp>
      <p:sp>
        <p:nvSpPr>
          <p:cNvPr id="11" name="文本框 5"/>
          <p:cNvSpPr txBox="1">
            <a:spLocks noChangeArrowheads="1"/>
          </p:cNvSpPr>
          <p:nvPr/>
        </p:nvSpPr>
        <p:spPr bwMode="auto">
          <a:xfrm>
            <a:off x="6761163" y="3795713"/>
            <a:ext cx="200818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sz="30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思念家乡</a:t>
            </a:r>
            <a:endParaRPr lang="en-US" altLang="zh-CN" sz="3000" b="1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  <a:p>
            <a:pPr algn="ctr" eaLnBrk="1" hangingPunct="1">
              <a:lnSpc>
                <a:spcPct val="120000"/>
              </a:lnSpc>
            </a:pPr>
            <a:r>
              <a:rPr lang="zh-CN" altLang="en-US" sz="30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思念亲人</a:t>
            </a:r>
          </a:p>
        </p:txBody>
      </p:sp>
      <p:sp>
        <p:nvSpPr>
          <p:cNvPr id="12" name="文本框 5"/>
          <p:cNvSpPr txBox="1">
            <a:spLocks noChangeArrowheads="1"/>
          </p:cNvSpPr>
          <p:nvPr/>
        </p:nvSpPr>
        <p:spPr bwMode="auto">
          <a:xfrm>
            <a:off x="2303463" y="174625"/>
            <a:ext cx="1025525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sz="30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思</a:t>
            </a:r>
            <a:endParaRPr lang="en-US" altLang="zh-CN" sz="3000" b="1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3" name="文本框 5"/>
          <p:cNvSpPr txBox="1">
            <a:spLocks noChangeArrowheads="1"/>
          </p:cNvSpPr>
          <p:nvPr/>
        </p:nvSpPr>
        <p:spPr bwMode="auto">
          <a:xfrm>
            <a:off x="5651500" y="173038"/>
            <a:ext cx="1025525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sz="30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忆</a:t>
            </a:r>
            <a:endParaRPr lang="en-US" altLang="zh-CN" sz="3000" b="1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cxnSp>
        <p:nvCxnSpPr>
          <p:cNvPr id="18" name="直接连接符 17">
            <a:extLst>
              <a:ext uri="{FF2B5EF4-FFF2-40B4-BE49-F238E27FC236}"/>
            </a:extLst>
          </p:cNvPr>
          <p:cNvCxnSpPr/>
          <p:nvPr/>
        </p:nvCxnSpPr>
        <p:spPr>
          <a:xfrm>
            <a:off x="4211638" y="350838"/>
            <a:ext cx="0" cy="3167062"/>
          </a:xfrm>
          <a:prstGeom prst="line">
            <a:avLst/>
          </a:prstGeom>
          <a:ln w="19050">
            <a:solidFill>
              <a:srgbClr val="46505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1" grpId="0"/>
      <p:bldP spid="12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https://timgsa.baidu.com/timg?image&amp;quality=80&amp;size=b9999_10000&amp;sec=1559642394150&amp;di=d5d35fca9283b3171a42ee3597879429&amp;imgtype=0&amp;src=http%3A%2F%2Fb-ssl.duitang.com%2Fuploads%2Fitem%2F201606%2F22%2F20160622145142_AvMJt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00" r="56535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椭圆 3">
            <a:extLst>
              <a:ext uri="{FF2B5EF4-FFF2-40B4-BE49-F238E27FC236}"/>
            </a:extLst>
          </p:cNvPr>
          <p:cNvSpPr/>
          <p:nvPr/>
        </p:nvSpPr>
        <p:spPr>
          <a:xfrm>
            <a:off x="431800" y="585788"/>
            <a:ext cx="4176713" cy="4176712"/>
          </a:xfrm>
          <a:prstGeom prst="ellipse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684213" y="1347788"/>
            <a:ext cx="3671887" cy="265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Font typeface="Wingdings" pitchFamily="2" charset="2"/>
              <a:buChar char="n"/>
            </a:pPr>
            <a:r>
              <a:rPr lang="zh-CN" altLang="en-US" sz="3200" b="1">
                <a:latin typeface="黑体" pitchFamily="49" charset="-122"/>
                <a:ea typeface="黑体" pitchFamily="49" charset="-122"/>
              </a:rPr>
              <a:t>联系生活，训练写话。请你拿起手中的笔，也来写写雨吧！</a:t>
            </a:r>
            <a:endParaRPr lang="en-US" altLang="zh-CN" sz="3200" b="1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文本框 5"/>
          <p:cNvSpPr txBox="1">
            <a:spLocks noChangeArrowheads="1"/>
          </p:cNvSpPr>
          <p:nvPr/>
        </p:nvSpPr>
        <p:spPr bwMode="auto">
          <a:xfrm>
            <a:off x="714375" y="195263"/>
            <a:ext cx="677863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32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深化主旨</a:t>
            </a: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547813" y="915988"/>
            <a:ext cx="73453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Font typeface="Wingdings" pitchFamily="2" charset="2"/>
              <a:buChar char="n"/>
            </a:pPr>
            <a:r>
              <a:rPr lang="zh-CN" altLang="en-US" sz="3200" b="1">
                <a:latin typeface="黑体" pitchFamily="49" charset="-122"/>
                <a:ea typeface="黑体" pitchFamily="49" charset="-122"/>
              </a:rPr>
              <a:t>升华诗题中“醉”的含义</a:t>
            </a:r>
            <a:r>
              <a:rPr lang="en-US" altLang="zh-CN" sz="3200" b="1">
                <a:latin typeface="黑体" pitchFamily="49" charset="-122"/>
                <a:ea typeface="黑体" pitchFamily="49" charset="-122"/>
              </a:rPr>
              <a:t>——</a:t>
            </a:r>
            <a:r>
              <a:rPr lang="zh-CN" altLang="en-US" sz="3200" b="1">
                <a:latin typeface="黑体" pitchFamily="49" charset="-122"/>
                <a:ea typeface="黑体" pitchFamily="49" charset="-122"/>
              </a:rPr>
              <a:t>沉醉。</a:t>
            </a:r>
            <a:endParaRPr lang="en-US" altLang="zh-CN" sz="3200" b="1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971550" y="1779588"/>
            <a:ext cx="7700963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25000"/>
              </a:lnSpc>
              <a:spcBef>
                <a:spcPts val="600"/>
              </a:spcBef>
            </a:pPr>
            <a:r>
              <a:rPr lang="zh-CN" altLang="en-US" sz="3600" b="1">
                <a:solidFill>
                  <a:srgbClr val="FF0000"/>
                </a:solidFill>
                <a:latin typeface="宋体" pitchFamily="2" charset="-122"/>
              </a:rPr>
              <a:t>    作者非常欣赏这首诗，他</a:t>
            </a:r>
            <a:r>
              <a:rPr lang="en-US" altLang="zh-CN" sz="3600" b="1">
                <a:solidFill>
                  <a:srgbClr val="FF0000"/>
                </a:solidFill>
                <a:latin typeface="宋体" pitchFamily="2" charset="-122"/>
              </a:rPr>
              <a:t>50</a:t>
            </a:r>
            <a:r>
              <a:rPr lang="zh-CN" altLang="en-US" sz="3600" b="1">
                <a:solidFill>
                  <a:srgbClr val="FF0000"/>
                </a:solidFill>
                <a:latin typeface="宋体" pitchFamily="2" charset="-122"/>
              </a:rPr>
              <a:t>岁时再到杭州，特意又写诗道：</a:t>
            </a:r>
            <a:r>
              <a:rPr lang="en-US" altLang="zh-CN" sz="3600" b="1">
                <a:solidFill>
                  <a:srgbClr val="FF0000"/>
                </a:solidFill>
                <a:latin typeface="宋体" pitchFamily="2" charset="-122"/>
              </a:rPr>
              <a:t>“</a:t>
            </a:r>
            <a:r>
              <a:rPr lang="zh-CN" altLang="en-US" sz="3600" b="1">
                <a:solidFill>
                  <a:srgbClr val="FF0000"/>
                </a:solidFill>
                <a:latin typeface="宋体" pitchFamily="2" charset="-122"/>
              </a:rPr>
              <a:t>还来一醉西湖雨，不见跳珠十五年。”足见他对这首诗的喜爱。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466725" y="627063"/>
            <a:ext cx="8353425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 typeface="Wingdings" pitchFamily="2" charset="2"/>
              <a:buChar char="n"/>
            </a:pPr>
            <a:r>
              <a:rPr lang="zh-CN" altLang="en-US" sz="3200" b="1">
                <a:latin typeface="黑体" pitchFamily="49" charset="-122"/>
                <a:ea typeface="黑体" pitchFamily="49" charset="-122"/>
              </a:rPr>
              <a:t>你知道诗人是在什么情况下写这首诗的吗？</a:t>
            </a:r>
            <a:endParaRPr lang="en-US" altLang="zh-CN" sz="3200" b="1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323850" y="1492250"/>
            <a:ext cx="8640763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25000"/>
              </a:lnSpc>
              <a:spcBef>
                <a:spcPts val="600"/>
              </a:spcBef>
            </a:pPr>
            <a:r>
              <a:rPr lang="zh-CN" altLang="en-US" sz="3200" b="1">
                <a:solidFill>
                  <a:srgbClr val="005696"/>
                </a:solidFill>
                <a:latin typeface="宋体" pitchFamily="2" charset="-122"/>
              </a:rPr>
              <a:t>    宋神宗时，王安石变法，苏轼因为与王安石政见不合，在官场受到排挤，无奈自请外任，远离京城，到杭州任杭州通判。他与朋友同游西湖时，经历夏日骤雨，触景生情，写成此诗。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12700" y="1058863"/>
            <a:ext cx="9036050" cy="225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Font typeface="Wingdings" pitchFamily="2" charset="2"/>
              <a:buChar char="n"/>
            </a:pPr>
            <a:r>
              <a:rPr lang="zh-CN" altLang="en-US" sz="36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大凡诗人失意，总会借酒消愁，吟诗抒怀，而此诗却不见愁情，你从这场骤雨中读到了一位怎样的诗人？</a:t>
            </a:r>
            <a:endParaRPr lang="en-US" altLang="zh-CN" sz="3600" b="1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3132138" y="3363913"/>
            <a:ext cx="44640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4400" b="1">
                <a:solidFill>
                  <a:srgbClr val="FFFF00"/>
                </a:solidFill>
                <a:latin typeface="楷体" pitchFamily="49" charset="-122"/>
                <a:ea typeface="楷体" pitchFamily="49" charset="-122"/>
              </a:rPr>
              <a:t>乐观、豁达</a:t>
            </a:r>
            <a:endParaRPr lang="en-US" altLang="zh-CN" sz="4400" b="1">
              <a:solidFill>
                <a:srgbClr val="FFFF00"/>
              </a:solidFill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文本框 1"/>
          <p:cNvSpPr txBox="1">
            <a:spLocks noChangeArrowheads="1"/>
          </p:cNvSpPr>
          <p:nvPr/>
        </p:nvSpPr>
        <p:spPr bwMode="auto">
          <a:xfrm>
            <a:off x="755650" y="195263"/>
            <a:ext cx="67627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32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背诵全诗</a:t>
            </a:r>
            <a:endParaRPr lang="en-US" altLang="zh-CN" sz="3200" b="1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3011" name="文本框 2"/>
          <p:cNvSpPr txBox="1">
            <a:spLocks noChangeArrowheads="1"/>
          </p:cNvSpPr>
          <p:nvPr/>
        </p:nvSpPr>
        <p:spPr bwMode="auto">
          <a:xfrm>
            <a:off x="1112838" y="915988"/>
            <a:ext cx="7207250" cy="297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zh-CN" altLang="en-US" sz="3600" b="1">
                <a:latin typeface="楷体" pitchFamily="49" charset="-122"/>
                <a:ea typeface="楷体" pitchFamily="49" charset="-122"/>
              </a:rPr>
              <a:t>六月二十七日望湖楼醉书</a:t>
            </a:r>
            <a:endParaRPr lang="en-US" altLang="zh-CN" sz="3600" b="1">
              <a:latin typeface="楷体" pitchFamily="49" charset="-122"/>
              <a:ea typeface="楷体" pitchFamily="49" charset="-122"/>
            </a:endParaRPr>
          </a:p>
          <a:p>
            <a:pPr algn="ctr" eaLnBrk="1" hangingPunct="1">
              <a:lnSpc>
                <a:spcPct val="130000"/>
              </a:lnSpc>
            </a:pPr>
            <a:r>
              <a:rPr lang="en-US" altLang="zh-CN" sz="3600" b="1">
                <a:latin typeface="楷体" pitchFamily="49" charset="-122"/>
                <a:ea typeface="楷体" pitchFamily="49" charset="-122"/>
              </a:rPr>
              <a:t>[</a:t>
            </a:r>
            <a:r>
              <a:rPr lang="zh-CN" altLang="en-US" sz="3600" b="1">
                <a:latin typeface="楷体" pitchFamily="49" charset="-122"/>
                <a:ea typeface="楷体" pitchFamily="49" charset="-122"/>
              </a:rPr>
              <a:t>宋</a:t>
            </a:r>
            <a:r>
              <a:rPr lang="en-US" altLang="zh-CN" sz="3600" b="1">
                <a:latin typeface="楷体" pitchFamily="49" charset="-122"/>
                <a:ea typeface="楷体" pitchFamily="49" charset="-122"/>
              </a:rPr>
              <a:t>]</a:t>
            </a:r>
            <a:r>
              <a:rPr lang="zh-CN" altLang="en-US" sz="3600" b="1">
                <a:latin typeface="楷体" pitchFamily="49" charset="-122"/>
                <a:ea typeface="楷体" pitchFamily="49" charset="-122"/>
              </a:rPr>
              <a:t>苏轼</a:t>
            </a:r>
            <a:endParaRPr lang="en-US" altLang="zh-CN" sz="3600" b="1">
              <a:latin typeface="楷体" pitchFamily="49" charset="-122"/>
              <a:ea typeface="楷体" pitchFamily="49" charset="-122"/>
            </a:endParaRPr>
          </a:p>
          <a:p>
            <a:pPr algn="ctr" eaLnBrk="1" hangingPunct="1">
              <a:lnSpc>
                <a:spcPct val="130000"/>
              </a:lnSpc>
            </a:pPr>
            <a:r>
              <a:rPr lang="zh-CN" altLang="en-US" sz="3600" b="1">
                <a:latin typeface="楷体" pitchFamily="49" charset="-122"/>
                <a:ea typeface="楷体" pitchFamily="49" charset="-122"/>
              </a:rPr>
              <a:t>黑云翻墨未遮山，白雨跳珠乱入船。</a:t>
            </a:r>
            <a:endParaRPr lang="en-US" altLang="zh-CN" sz="3600" b="1">
              <a:latin typeface="楷体" pitchFamily="49" charset="-122"/>
              <a:ea typeface="楷体" pitchFamily="49" charset="-122"/>
            </a:endParaRPr>
          </a:p>
          <a:p>
            <a:pPr algn="ctr" eaLnBrk="1" hangingPunct="1">
              <a:lnSpc>
                <a:spcPct val="130000"/>
              </a:lnSpc>
            </a:pPr>
            <a:r>
              <a:rPr lang="zh-CN" altLang="en-US" sz="3600" b="1">
                <a:latin typeface="楷体" pitchFamily="49" charset="-122"/>
                <a:ea typeface="楷体" pitchFamily="49" charset="-122"/>
              </a:rPr>
              <a:t>卷地风来忽吹散，望湖楼下水如天。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https://timgsa.baidu.com/timg?image&amp;quality=80&amp;size=b9999_10000&amp;sec=1559643225691&amp;di=9ef5c26beff876bb2c50af7ec4c60336&amp;imgtype=0&amp;src=http%3A%2F%2Fdingyue.nosdn.127.net%2FEZCnPYeAZ21txMVacAaCOO7CGvFQqP9zJ7V2gUeXT4IPN1538147143328compressfla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椭圆 7">
            <a:extLst>
              <a:ext uri="{FF2B5EF4-FFF2-40B4-BE49-F238E27FC236}"/>
            </a:extLst>
          </p:cNvPr>
          <p:cNvSpPr/>
          <p:nvPr/>
        </p:nvSpPr>
        <p:spPr>
          <a:xfrm>
            <a:off x="1763713" y="87313"/>
            <a:ext cx="4968875" cy="4968875"/>
          </a:xfrm>
          <a:prstGeom prst="ellipse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4036" name="文本框 4"/>
          <p:cNvSpPr txBox="1">
            <a:spLocks noChangeArrowheads="1"/>
          </p:cNvSpPr>
          <p:nvPr/>
        </p:nvSpPr>
        <p:spPr bwMode="auto">
          <a:xfrm>
            <a:off x="1625600" y="604838"/>
            <a:ext cx="5245100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饮湖上初晴后雨</a:t>
            </a:r>
            <a:endParaRPr lang="en-US" altLang="zh-CN" sz="3200" b="1">
              <a:latin typeface="楷体" pitchFamily="49" charset="-122"/>
              <a:ea typeface="楷体" pitchFamily="49" charset="-122"/>
            </a:endParaRPr>
          </a:p>
          <a:p>
            <a:pPr algn="ctr" eaLnBrk="1" hangingPunct="1">
              <a:lnSpc>
                <a:spcPct val="130000"/>
              </a:lnSpc>
            </a:pPr>
            <a:r>
              <a:rPr lang="en-US" altLang="zh-CN" sz="3200" b="1">
                <a:latin typeface="楷体" pitchFamily="49" charset="-122"/>
                <a:ea typeface="楷体" pitchFamily="49" charset="-122"/>
              </a:rPr>
              <a:t>[</a:t>
            </a: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宋</a:t>
            </a:r>
            <a:r>
              <a:rPr lang="en-US" altLang="zh-CN" sz="3200" b="1">
                <a:latin typeface="楷体" pitchFamily="49" charset="-122"/>
                <a:ea typeface="楷体" pitchFamily="49" charset="-122"/>
              </a:rPr>
              <a:t>]</a:t>
            </a: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苏轼</a:t>
            </a:r>
            <a:endParaRPr lang="en-US" altLang="zh-CN" sz="3200" b="1">
              <a:latin typeface="楷体" pitchFamily="49" charset="-122"/>
              <a:ea typeface="楷体" pitchFamily="49" charset="-122"/>
            </a:endParaRPr>
          </a:p>
          <a:p>
            <a:pPr algn="ctr" eaLnBrk="1" hangingPunct="1">
              <a:lnSpc>
                <a:spcPct val="130000"/>
              </a:lnSpc>
            </a:pP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水光潋滟晴方好，</a:t>
            </a:r>
            <a:endParaRPr lang="en-US" altLang="zh-CN" sz="3200" b="1">
              <a:latin typeface="楷体" pitchFamily="49" charset="-122"/>
              <a:ea typeface="楷体" pitchFamily="49" charset="-122"/>
            </a:endParaRPr>
          </a:p>
          <a:p>
            <a:pPr algn="ctr" eaLnBrk="1" hangingPunct="1">
              <a:lnSpc>
                <a:spcPct val="130000"/>
              </a:lnSpc>
            </a:pP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山色空蒙雨亦奇。</a:t>
            </a:r>
          </a:p>
          <a:p>
            <a:pPr algn="ctr" eaLnBrk="1" hangingPunct="1">
              <a:lnSpc>
                <a:spcPct val="130000"/>
              </a:lnSpc>
            </a:pP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欲把西湖比西子，</a:t>
            </a:r>
            <a:endParaRPr lang="en-US" altLang="zh-CN" sz="3200" b="1">
              <a:latin typeface="楷体" pitchFamily="49" charset="-122"/>
              <a:ea typeface="楷体" pitchFamily="49" charset="-122"/>
            </a:endParaRPr>
          </a:p>
          <a:p>
            <a:pPr algn="ctr" eaLnBrk="1" hangingPunct="1">
              <a:lnSpc>
                <a:spcPct val="130000"/>
              </a:lnSpc>
            </a:pP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淡妆浓抹总相宜。</a:t>
            </a:r>
          </a:p>
        </p:txBody>
      </p:sp>
      <p:sp>
        <p:nvSpPr>
          <p:cNvPr id="9" name="矩形 8">
            <a:extLst>
              <a:ext uri="{FF2B5EF4-FFF2-40B4-BE49-F238E27FC236}"/>
            </a:extLst>
          </p:cNvPr>
          <p:cNvSpPr/>
          <p:nvPr/>
        </p:nvSpPr>
        <p:spPr>
          <a:xfrm>
            <a:off x="684213" y="0"/>
            <a:ext cx="719137" cy="2066925"/>
          </a:xfrm>
          <a:prstGeom prst="rect">
            <a:avLst/>
          </a:prstGeom>
          <a:solidFill>
            <a:srgbClr val="5E6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4038" name="文本框 5"/>
          <p:cNvSpPr txBox="1">
            <a:spLocks noChangeArrowheads="1"/>
          </p:cNvSpPr>
          <p:nvPr/>
        </p:nvSpPr>
        <p:spPr bwMode="auto">
          <a:xfrm>
            <a:off x="727075" y="195263"/>
            <a:ext cx="676275" cy="177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32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拓展名诗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468313" y="1203325"/>
            <a:ext cx="8378825" cy="192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3200" b="1">
                <a:latin typeface="宋体" pitchFamily="2" charset="-122"/>
              </a:rPr>
              <a:t>    </a:t>
            </a:r>
            <a:r>
              <a:rPr lang="zh-CN" altLang="en-US" sz="3200" b="1">
                <a:solidFill>
                  <a:schemeClr val="bg1"/>
                </a:solidFill>
                <a:latin typeface="宋体" pitchFamily="2" charset="-122"/>
              </a:rPr>
              <a:t>俗话说，“</a:t>
            </a:r>
            <a:r>
              <a:rPr lang="zh-CN" altLang="en-US" sz="3200" b="1">
                <a:solidFill>
                  <a:srgbClr val="FFFF00"/>
                </a:solidFill>
                <a:latin typeface="宋体" pitchFamily="2" charset="-122"/>
              </a:rPr>
              <a:t>上有天堂，下有苏杭</a:t>
            </a:r>
            <a:r>
              <a:rPr lang="zh-CN" altLang="en-US" sz="3200" b="1">
                <a:solidFill>
                  <a:schemeClr val="bg1"/>
                </a:solidFill>
                <a:latin typeface="宋体" pitchFamily="2" charset="-122"/>
              </a:rPr>
              <a:t>。”古往今来，无数文人墨客留下了许多描写和赞美西湖的千古名篇，课后找来读读并积累。</a:t>
            </a:r>
            <a:endParaRPr lang="en-US" altLang="zh-CN" sz="3200" b="1">
              <a:solidFill>
                <a:schemeClr val="bg1"/>
              </a:solidFill>
              <a:latin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文本框 5"/>
          <p:cNvSpPr txBox="1">
            <a:spLocks noChangeArrowheads="1"/>
          </p:cNvSpPr>
          <p:nvPr/>
        </p:nvSpPr>
        <p:spPr bwMode="auto">
          <a:xfrm>
            <a:off x="738188" y="149225"/>
            <a:ext cx="677862" cy="177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32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板书设计</a:t>
            </a:r>
          </a:p>
        </p:txBody>
      </p:sp>
      <p:grpSp>
        <p:nvGrpSpPr>
          <p:cNvPr id="46083" name="组合 11"/>
          <p:cNvGrpSpPr>
            <a:grpSpLocks/>
          </p:cNvGrpSpPr>
          <p:nvPr/>
        </p:nvGrpSpPr>
        <p:grpSpPr bwMode="auto">
          <a:xfrm>
            <a:off x="371475" y="554038"/>
            <a:ext cx="2822575" cy="4324350"/>
            <a:chOff x="118185" y="-567986"/>
            <a:chExt cx="3002535" cy="4602045"/>
          </a:xfrm>
        </p:grpSpPr>
        <p:pic>
          <p:nvPicPr>
            <p:cNvPr id="6" name="图片 5">
              <a:extLst>
                <a:ext uri="{FF2B5EF4-FFF2-40B4-BE49-F238E27FC236}"/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7265" r="82287" b="35894"/>
            <a:stretch/>
          </p:blipFill>
          <p:spPr>
            <a:xfrm>
              <a:off x="118185" y="1339890"/>
              <a:ext cx="2371361" cy="177764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46096" name="矩形 7"/>
            <p:cNvSpPr>
              <a:spLocks noChangeArrowheads="1"/>
            </p:cNvSpPr>
            <p:nvPr/>
          </p:nvSpPr>
          <p:spPr bwMode="auto">
            <a:xfrm>
              <a:off x="2368024" y="-567986"/>
              <a:ext cx="752696" cy="4602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lnSpc>
                  <a:spcPts val="3000"/>
                </a:lnSpc>
              </a:pPr>
              <a:r>
                <a:rPr lang="zh-CN" altLang="en-US" sz="3200" b="1">
                  <a:latin typeface="楷体" pitchFamily="49" charset="-122"/>
                  <a:ea typeface="楷体" pitchFamily="49" charset="-122"/>
                </a:rPr>
                <a:t>六月二十七日望湖楼醉书</a:t>
              </a:r>
            </a:p>
          </p:txBody>
        </p:sp>
      </p:grpSp>
      <p:sp>
        <p:nvSpPr>
          <p:cNvPr id="10" name="左大括号 9">
            <a:extLst>
              <a:ext uri="{FF2B5EF4-FFF2-40B4-BE49-F238E27FC236}"/>
            </a:extLst>
          </p:cNvPr>
          <p:cNvSpPr/>
          <p:nvPr/>
        </p:nvSpPr>
        <p:spPr>
          <a:xfrm>
            <a:off x="3262313" y="1025525"/>
            <a:ext cx="273050" cy="3402013"/>
          </a:xfrm>
          <a:prstGeom prst="leftBrace">
            <a:avLst>
              <a:gd name="adj1" fmla="val 44567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3284538" y="1125538"/>
            <a:ext cx="3009900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20000"/>
              </a:lnSpc>
            </a:pP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黑云</a:t>
            </a:r>
            <a:r>
              <a:rPr lang="en-US" altLang="zh-CN" sz="3200" b="1">
                <a:latin typeface="楷体" pitchFamily="49" charset="-122"/>
                <a:ea typeface="楷体" pitchFamily="49" charset="-122"/>
              </a:rPr>
              <a:t>——</a:t>
            </a: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翻墨</a:t>
            </a:r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3284538" y="1924050"/>
            <a:ext cx="3009900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20000"/>
              </a:lnSpc>
            </a:pP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白雨</a:t>
            </a:r>
            <a:r>
              <a:rPr lang="en-US" altLang="zh-CN" sz="3200" b="1">
                <a:latin typeface="楷体" pitchFamily="49" charset="-122"/>
                <a:ea typeface="楷体" pitchFamily="49" charset="-122"/>
              </a:rPr>
              <a:t>——</a:t>
            </a: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跳珠</a:t>
            </a:r>
          </a:p>
        </p:txBody>
      </p:sp>
      <p:sp>
        <p:nvSpPr>
          <p:cNvPr id="14" name="左大括号 13">
            <a:extLst>
              <a:ext uri="{FF2B5EF4-FFF2-40B4-BE49-F238E27FC236}"/>
            </a:extLst>
          </p:cNvPr>
          <p:cNvSpPr/>
          <p:nvPr/>
        </p:nvSpPr>
        <p:spPr>
          <a:xfrm rot="10800000">
            <a:off x="6048375" y="1025525"/>
            <a:ext cx="274638" cy="1690688"/>
          </a:xfrm>
          <a:prstGeom prst="leftBrace">
            <a:avLst>
              <a:gd name="adj1" fmla="val 44567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6261100" y="1273175"/>
            <a:ext cx="7747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/>
          <a:p>
            <a:pPr algn="ctr" eaLnBrk="1" hangingPunct="1">
              <a:lnSpc>
                <a:spcPct val="120000"/>
              </a:lnSpc>
            </a:pPr>
            <a:r>
              <a:rPr lang="zh-CN" altLang="en-US" sz="32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雨急</a:t>
            </a: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3284538" y="2917825"/>
            <a:ext cx="3009900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20000"/>
              </a:lnSpc>
            </a:pP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狂风</a:t>
            </a:r>
            <a:r>
              <a:rPr lang="en-US" altLang="zh-CN" sz="3200" b="1">
                <a:latin typeface="楷体" pitchFamily="49" charset="-122"/>
                <a:ea typeface="楷体" pitchFamily="49" charset="-122"/>
              </a:rPr>
              <a:t>——</a:t>
            </a: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卷地</a:t>
            </a:r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auto">
          <a:xfrm>
            <a:off x="3284538" y="3714750"/>
            <a:ext cx="3009900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20000"/>
              </a:lnSpc>
            </a:pP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湖水</a:t>
            </a:r>
            <a:r>
              <a:rPr lang="en-US" altLang="zh-CN" sz="3200" b="1">
                <a:latin typeface="楷体" pitchFamily="49" charset="-122"/>
                <a:ea typeface="楷体" pitchFamily="49" charset="-122"/>
              </a:rPr>
              <a:t>——</a:t>
            </a: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如天</a:t>
            </a:r>
          </a:p>
        </p:txBody>
      </p:sp>
      <p:sp>
        <p:nvSpPr>
          <p:cNvPr id="18" name="左大括号 17">
            <a:extLst>
              <a:ext uri="{FF2B5EF4-FFF2-40B4-BE49-F238E27FC236}"/>
            </a:extLst>
          </p:cNvPr>
          <p:cNvSpPr/>
          <p:nvPr/>
        </p:nvSpPr>
        <p:spPr>
          <a:xfrm rot="10800000">
            <a:off x="6048375" y="2816225"/>
            <a:ext cx="274638" cy="1690688"/>
          </a:xfrm>
          <a:prstGeom prst="leftBrace">
            <a:avLst>
              <a:gd name="adj1" fmla="val 44567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6261100" y="3065463"/>
            <a:ext cx="774700" cy="119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/>
          <a:p>
            <a:pPr algn="ctr" eaLnBrk="1" hangingPunct="1">
              <a:lnSpc>
                <a:spcPct val="120000"/>
              </a:lnSpc>
            </a:pPr>
            <a:r>
              <a:rPr lang="zh-CN" altLang="en-US" sz="32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景奇</a:t>
            </a:r>
          </a:p>
        </p:txBody>
      </p:sp>
      <p:sp>
        <p:nvSpPr>
          <p:cNvPr id="20" name="左大括号 19">
            <a:extLst>
              <a:ext uri="{FF2B5EF4-FFF2-40B4-BE49-F238E27FC236}"/>
            </a:extLst>
          </p:cNvPr>
          <p:cNvSpPr/>
          <p:nvPr/>
        </p:nvSpPr>
        <p:spPr>
          <a:xfrm rot="10800000">
            <a:off x="6985000" y="1025525"/>
            <a:ext cx="273050" cy="3402013"/>
          </a:xfrm>
          <a:prstGeom prst="leftBrace">
            <a:avLst>
              <a:gd name="adj1" fmla="val 44567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7310438" y="985838"/>
            <a:ext cx="1366837" cy="366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/>
          <a:p>
            <a:pPr algn="ctr" eaLnBrk="1" hangingPunct="1">
              <a:lnSpc>
                <a:spcPct val="120000"/>
              </a:lnSpc>
            </a:pPr>
            <a:r>
              <a:rPr lang="zh-CN" altLang="en-US" sz="32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忽雨忽晴景象壮观</a:t>
            </a:r>
            <a:endParaRPr lang="en-US" altLang="zh-CN" sz="3200" b="1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  <a:p>
            <a:pPr algn="ctr" eaLnBrk="1" hangingPunct="1">
              <a:lnSpc>
                <a:spcPct val="120000"/>
              </a:lnSpc>
            </a:pPr>
            <a:r>
              <a:rPr lang="zh-CN" altLang="en-US" sz="32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变幻迅疾令人惊叹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/>
      <p:bldP spid="14" grpId="0" animBg="1"/>
      <p:bldP spid="15" grpId="0"/>
      <p:bldP spid="16" grpId="0"/>
      <p:bldP spid="17" grpId="0"/>
      <p:bldP spid="18" grpId="0" animBg="1"/>
      <p:bldP spid="19" grpId="0"/>
      <p:bldP spid="20" grpId="0" animBg="1"/>
      <p:bldP spid="2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92"/>
          <a:stretch>
            <a:fillRect/>
          </a:stretch>
        </p:blipFill>
        <p:spPr bwMode="auto">
          <a:xfrm>
            <a:off x="0" y="-15875"/>
            <a:ext cx="9144000" cy="515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MH_Other_2">
            <a:extLst>
              <a:ext uri="{FF2B5EF4-FFF2-40B4-BE49-F238E27FC236}"/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98500"/>
            <a:ext cx="9144000" cy="1852613"/>
          </a:xfrm>
          <a:prstGeom prst="rect">
            <a:avLst/>
          </a:prstGeom>
          <a:solidFill>
            <a:srgbClr val="5E6C7C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7108" name="矩形 3"/>
          <p:cNvSpPr>
            <a:spLocks noChangeArrowheads="1"/>
          </p:cNvSpPr>
          <p:nvPr/>
        </p:nvSpPr>
        <p:spPr bwMode="auto">
          <a:xfrm>
            <a:off x="1169988" y="1236663"/>
            <a:ext cx="68040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zh-CN" altLang="en-US" sz="4800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西江月</a:t>
            </a:r>
            <a:r>
              <a:rPr lang="en-US" altLang="zh-CN" sz="4800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·</a:t>
            </a:r>
            <a:r>
              <a:rPr lang="zh-CN" altLang="en-US" sz="4800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夜行黄沙道中</a:t>
            </a:r>
          </a:p>
        </p:txBody>
      </p:sp>
      <p:cxnSp>
        <p:nvCxnSpPr>
          <p:cNvPr id="5" name="直接连接符 4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>
            <a:off x="1547813" y="2016125"/>
            <a:ext cx="1728787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/>
            </a:extLst>
          </p:cNvPr>
          <p:cNvSpPr/>
          <p:nvPr/>
        </p:nvSpPr>
        <p:spPr>
          <a:xfrm>
            <a:off x="323850" y="804863"/>
            <a:ext cx="1727200" cy="66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r>
              <a:rPr lang="zh-CN" altLang="en-US" sz="3600" b="1" dirty="0">
                <a:solidFill>
                  <a:srgbClr val="FFFF00"/>
                </a:solidFill>
                <a:latin typeface="+mn-ea"/>
                <a:ea typeface="+mn-ea"/>
              </a:rPr>
              <a:t>词牌。</a:t>
            </a:r>
          </a:p>
        </p:txBody>
      </p:sp>
      <p:cxnSp>
        <p:nvCxnSpPr>
          <p:cNvPr id="8" name="直接连接符 7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>
            <a:off x="3930650" y="2016125"/>
            <a:ext cx="3600450" cy="0"/>
          </a:xfrm>
          <a:prstGeom prst="line">
            <a:avLst/>
          </a:prstGeom>
          <a:ln>
            <a:solidFill>
              <a:srgbClr val="00FFFF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/>
            </a:extLst>
          </p:cNvPr>
          <p:cNvSpPr/>
          <p:nvPr/>
        </p:nvSpPr>
        <p:spPr>
          <a:xfrm>
            <a:off x="6831013" y="682625"/>
            <a:ext cx="1728787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r>
              <a:rPr lang="zh-CN" altLang="en-US" sz="3600" b="1" dirty="0">
                <a:solidFill>
                  <a:srgbClr val="00FFFF"/>
                </a:solidFill>
                <a:latin typeface="+mn-ea"/>
                <a:ea typeface="+mn-ea"/>
              </a:rPr>
              <a:t>题目。</a:t>
            </a:r>
          </a:p>
        </p:txBody>
      </p:sp>
      <p:sp>
        <p:nvSpPr>
          <p:cNvPr id="9" name="矩形 3"/>
          <p:cNvSpPr>
            <a:spLocks noChangeArrowheads="1"/>
          </p:cNvSpPr>
          <p:nvPr/>
        </p:nvSpPr>
        <p:spPr bwMode="auto">
          <a:xfrm>
            <a:off x="0" y="4097338"/>
            <a:ext cx="9144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zh-CN" altLang="en-US" sz="3600" b="1">
                <a:solidFill>
                  <a:srgbClr val="FFFF00"/>
                </a:solidFill>
                <a:latin typeface="楷体" pitchFamily="49" charset="-122"/>
                <a:ea typeface="楷体" pitchFamily="49" charset="-122"/>
              </a:rPr>
              <a:t>黄沙道：黄沙岭，在今江西上饶的西面。</a:t>
            </a:r>
          </a:p>
        </p:txBody>
      </p:sp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5292725" y="2355850"/>
            <a:ext cx="2611438" cy="1552575"/>
            <a:chOff x="3287848" y="2571750"/>
            <a:chExt cx="2612616" cy="1552850"/>
          </a:xfrm>
        </p:grpSpPr>
        <p:grpSp>
          <p:nvGrpSpPr>
            <p:cNvPr id="47118" name="组合 12"/>
            <p:cNvGrpSpPr>
              <a:grpSpLocks/>
            </p:cNvGrpSpPr>
            <p:nvPr/>
          </p:nvGrpSpPr>
          <p:grpSpPr bwMode="auto">
            <a:xfrm>
              <a:off x="3895844" y="2571750"/>
              <a:ext cx="2004620" cy="1084682"/>
              <a:chOff x="550222" y="160480"/>
              <a:chExt cx="2004620" cy="1084682"/>
            </a:xfrm>
          </p:grpSpPr>
          <p:sp>
            <p:nvSpPr>
              <p:cNvPr id="47122" name="矩形 3"/>
              <p:cNvSpPr>
                <a:spLocks noChangeArrowheads="1"/>
              </p:cNvSpPr>
              <p:nvPr/>
            </p:nvSpPr>
            <p:spPr bwMode="auto">
              <a:xfrm>
                <a:off x="566865" y="249421"/>
                <a:ext cx="1899294" cy="769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 eaLnBrk="1" hangingPunct="1"/>
                <a:r>
                  <a:rPr lang="zh-CN" altLang="en-US" sz="4400" b="1">
                    <a:solidFill>
                      <a:schemeClr val="bg1"/>
                    </a:solidFill>
                    <a:latin typeface="楷体" pitchFamily="49" charset="-122"/>
                    <a:ea typeface="楷体" pitchFamily="49" charset="-122"/>
                  </a:rPr>
                  <a:t>辛弃疾</a:t>
                </a:r>
              </a:p>
            </p:txBody>
          </p:sp>
          <p:pic>
            <p:nvPicPr>
              <p:cNvPr id="47123" name="图片 1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5400000">
                <a:off x="513570" y="618408"/>
                <a:ext cx="663406" cy="590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7124" name="图片 1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1928089" y="197132"/>
                <a:ext cx="663406" cy="590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7119" name="组合 13"/>
            <p:cNvGrpSpPr>
              <a:grpSpLocks/>
            </p:cNvGrpSpPr>
            <p:nvPr/>
          </p:nvGrpSpPr>
          <p:grpSpPr bwMode="auto">
            <a:xfrm>
              <a:off x="3287848" y="3209009"/>
              <a:ext cx="596638" cy="915591"/>
              <a:chOff x="5833450" y="2958383"/>
              <a:chExt cx="596638" cy="915591"/>
            </a:xfrm>
          </p:grpSpPr>
          <p:pic>
            <p:nvPicPr>
              <p:cNvPr id="47120" name="图片 1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100" t="15350" r="32675" b="24800"/>
              <a:stretch>
                <a:fillRect/>
              </a:stretch>
            </p:blipFill>
            <p:spPr bwMode="auto">
              <a:xfrm>
                <a:off x="5854682" y="2958383"/>
                <a:ext cx="554174" cy="915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7121" name="矩形 15"/>
              <p:cNvSpPr>
                <a:spLocks noChangeArrowheads="1"/>
              </p:cNvSpPr>
              <p:nvPr/>
            </p:nvSpPr>
            <p:spPr bwMode="auto">
              <a:xfrm>
                <a:off x="5833450" y="3123791"/>
                <a:ext cx="596638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zh-CN" altLang="en-US" sz="3200" b="1">
                    <a:solidFill>
                      <a:schemeClr val="bg1"/>
                    </a:solidFill>
                    <a:latin typeface="楷体" pitchFamily="49" charset="-122"/>
                    <a:ea typeface="楷体" pitchFamily="49" charset="-122"/>
                  </a:rPr>
                  <a:t>宋</a:t>
                </a:r>
                <a:endParaRPr lang="zh-CN" altLang="en-US" sz="3200"/>
              </a:p>
            </p:txBody>
          </p:sp>
        </p:grpSp>
      </p:grpSp>
      <p:grpSp>
        <p:nvGrpSpPr>
          <p:cNvPr id="47115" name="组合 22"/>
          <p:cNvGrpSpPr>
            <a:grpSpLocks/>
          </p:cNvGrpSpPr>
          <p:nvPr/>
        </p:nvGrpSpPr>
        <p:grpSpPr bwMode="auto">
          <a:xfrm>
            <a:off x="8256588" y="895350"/>
            <a:ext cx="792162" cy="3097213"/>
            <a:chOff x="720726" y="1131590"/>
            <a:chExt cx="792089" cy="3096345"/>
          </a:xfrm>
        </p:grpSpPr>
        <p:pic>
          <p:nvPicPr>
            <p:cNvPr id="47116" name="图片 23">
              <a:hlinkClick r:id="rId6" action="ppaction://hlinksldjump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62" t="4285" r="28400" b="6395"/>
            <a:stretch>
              <a:fillRect/>
            </a:stretch>
          </p:blipFill>
          <p:spPr bwMode="auto">
            <a:xfrm>
              <a:off x="720726" y="1131590"/>
              <a:ext cx="792089" cy="30963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117" name="文本框 24">
              <a:hlinkClick r:id="rId6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778625" y="1734333"/>
              <a:ext cx="677046" cy="2061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3200" b="1">
                  <a:solidFill>
                    <a:srgbClr val="AB7B3B"/>
                  </a:solidFill>
                  <a:latin typeface="黑体" pitchFamily="49" charset="-122"/>
                </a:rPr>
                <a:t>第</a:t>
              </a:r>
              <a:r>
                <a:rPr lang="en-US" altLang="zh-CN" sz="3200" b="1">
                  <a:solidFill>
                    <a:srgbClr val="AB7B3B"/>
                  </a:solidFill>
                  <a:latin typeface="黑体" pitchFamily="49" charset="-122"/>
                </a:rPr>
                <a:t>3</a:t>
              </a:r>
              <a:r>
                <a:rPr lang="zh-CN" altLang="en-US" sz="3200" b="1">
                  <a:solidFill>
                    <a:srgbClr val="AB7B3B"/>
                  </a:solidFill>
                  <a:latin typeface="黑体" pitchFamily="49" charset="-122"/>
                </a:rPr>
                <a:t>课时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文本框 5"/>
          <p:cNvSpPr txBox="1">
            <a:spLocks noChangeArrowheads="1"/>
          </p:cNvSpPr>
          <p:nvPr/>
        </p:nvSpPr>
        <p:spPr bwMode="auto">
          <a:xfrm>
            <a:off x="755650" y="192088"/>
            <a:ext cx="676275" cy="185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32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初读诗词</a:t>
            </a:r>
          </a:p>
        </p:txBody>
      </p:sp>
      <p:sp>
        <p:nvSpPr>
          <p:cNvPr id="48131" name="文本框 4"/>
          <p:cNvSpPr txBox="1">
            <a:spLocks noChangeArrowheads="1"/>
          </p:cNvSpPr>
          <p:nvPr/>
        </p:nvSpPr>
        <p:spPr bwMode="auto">
          <a:xfrm>
            <a:off x="539750" y="268288"/>
            <a:ext cx="8064500" cy="440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3200" b="1">
                <a:solidFill>
                  <a:srgbClr val="46505C"/>
                </a:solidFill>
                <a:latin typeface="楷体" pitchFamily="49" charset="-122"/>
                <a:ea typeface="楷体" pitchFamily="49" charset="-122"/>
              </a:rPr>
              <a:t>西江月</a:t>
            </a:r>
            <a:r>
              <a:rPr lang="en-US" altLang="zh-CN" sz="3200" b="1">
                <a:solidFill>
                  <a:srgbClr val="46505C"/>
                </a:solidFill>
                <a:latin typeface="楷体" pitchFamily="49" charset="-122"/>
                <a:ea typeface="楷体" pitchFamily="49" charset="-122"/>
              </a:rPr>
              <a:t>·</a:t>
            </a:r>
            <a:r>
              <a:rPr lang="zh-CN" altLang="en-US" sz="3200" b="1">
                <a:solidFill>
                  <a:srgbClr val="46505C"/>
                </a:solidFill>
                <a:latin typeface="楷体" pitchFamily="49" charset="-122"/>
                <a:ea typeface="楷体" pitchFamily="49" charset="-122"/>
              </a:rPr>
              <a:t>夜行黄沙道中</a:t>
            </a:r>
            <a:endParaRPr lang="en-US" altLang="zh-CN" sz="3200" b="1">
              <a:solidFill>
                <a:srgbClr val="46505C"/>
              </a:solidFill>
              <a:latin typeface="楷体" pitchFamily="49" charset="-122"/>
              <a:ea typeface="楷体" pitchFamily="49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US" altLang="zh-CN" sz="3200" b="1">
                <a:solidFill>
                  <a:srgbClr val="46505C"/>
                </a:solidFill>
                <a:latin typeface="楷体" pitchFamily="49" charset="-122"/>
                <a:ea typeface="楷体" pitchFamily="49" charset="-122"/>
              </a:rPr>
              <a:t>[</a:t>
            </a:r>
            <a:r>
              <a:rPr lang="zh-CN" altLang="en-US" sz="3200" b="1">
                <a:solidFill>
                  <a:srgbClr val="46505C"/>
                </a:solidFill>
                <a:latin typeface="楷体" pitchFamily="49" charset="-122"/>
                <a:ea typeface="楷体" pitchFamily="49" charset="-122"/>
              </a:rPr>
              <a:t>宋</a:t>
            </a:r>
            <a:r>
              <a:rPr lang="en-US" altLang="zh-CN" sz="3200" b="1">
                <a:solidFill>
                  <a:srgbClr val="46505C"/>
                </a:solidFill>
                <a:latin typeface="楷体" pitchFamily="49" charset="-122"/>
                <a:ea typeface="楷体" pitchFamily="49" charset="-122"/>
              </a:rPr>
              <a:t>]</a:t>
            </a:r>
            <a:r>
              <a:rPr lang="zh-CN" altLang="en-US" sz="3200" b="1">
                <a:solidFill>
                  <a:srgbClr val="46505C"/>
                </a:solidFill>
                <a:latin typeface="楷体" pitchFamily="49" charset="-122"/>
                <a:ea typeface="楷体" pitchFamily="49" charset="-122"/>
              </a:rPr>
              <a:t>辛弃疾</a:t>
            </a:r>
            <a:endParaRPr lang="en-US" altLang="zh-CN" sz="3200" b="1">
              <a:solidFill>
                <a:srgbClr val="46505C"/>
              </a:solidFill>
              <a:latin typeface="楷体" pitchFamily="49" charset="-122"/>
              <a:ea typeface="楷体" pitchFamily="49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3200" b="1">
                <a:solidFill>
                  <a:srgbClr val="46505C"/>
                </a:solidFill>
                <a:latin typeface="楷体" pitchFamily="49" charset="-122"/>
                <a:ea typeface="楷体" pitchFamily="49" charset="-122"/>
              </a:rPr>
              <a:t>    明月别枝惊鹊，清风半夜鸣蝉。稻花香里说丰年，听取蛙声一片。    七八个星天外，两三点雨山前。旧时茅店社林边，路转溪桥忽见</a:t>
            </a: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。</a:t>
            </a:r>
          </a:p>
        </p:txBody>
      </p:sp>
      <p:sp>
        <p:nvSpPr>
          <p:cNvPr id="7" name="文本框 5"/>
          <p:cNvSpPr txBox="1">
            <a:spLocks noChangeArrowheads="1"/>
          </p:cNvSpPr>
          <p:nvPr/>
        </p:nvSpPr>
        <p:spPr bwMode="auto">
          <a:xfrm>
            <a:off x="6005513" y="1406525"/>
            <a:ext cx="12239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3200" b="1">
                <a:solidFill>
                  <a:srgbClr val="FF0000"/>
                </a:solidFill>
                <a:latin typeface="宋体" pitchFamily="2" charset="-122"/>
              </a:rPr>
              <a:t>chán</a:t>
            </a:r>
            <a:endParaRPr lang="zh-CN" altLang="en-US" sz="3200" b="1">
              <a:solidFill>
                <a:srgbClr val="FF0000"/>
              </a:solidFill>
              <a:latin typeface="宋体" pitchFamily="2" charset="-122"/>
            </a:endParaRPr>
          </a:p>
        </p:txBody>
      </p:sp>
      <p:sp>
        <p:nvSpPr>
          <p:cNvPr id="8" name="文本框 5"/>
          <p:cNvSpPr txBox="1">
            <a:spLocks noChangeArrowheads="1"/>
          </p:cNvSpPr>
          <p:nvPr/>
        </p:nvSpPr>
        <p:spPr bwMode="auto">
          <a:xfrm>
            <a:off x="1476375" y="3656013"/>
            <a:ext cx="1223963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3200" b="1">
                <a:solidFill>
                  <a:srgbClr val="FF0000"/>
                </a:solidFill>
                <a:latin typeface="宋体" pitchFamily="2" charset="-122"/>
              </a:rPr>
              <a:t>xiàn</a:t>
            </a:r>
            <a:endParaRPr lang="zh-CN" altLang="en-US" sz="3200" b="1">
              <a:solidFill>
                <a:srgbClr val="FF0000"/>
              </a:solidFill>
              <a:latin typeface="宋体" pitchFamily="2" charset="-122"/>
            </a:endParaRPr>
          </a:p>
        </p:txBody>
      </p:sp>
      <p:sp>
        <p:nvSpPr>
          <p:cNvPr id="9" name="文本框 5"/>
          <p:cNvSpPr txBox="1">
            <a:spLocks noChangeArrowheads="1"/>
          </p:cNvSpPr>
          <p:nvPr/>
        </p:nvSpPr>
        <p:spPr bwMode="auto">
          <a:xfrm>
            <a:off x="2771775" y="4011613"/>
            <a:ext cx="12239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3200" b="1">
                <a:solidFill>
                  <a:srgbClr val="FF0000"/>
                </a:solidFill>
                <a:latin typeface="宋体" pitchFamily="2" charset="-122"/>
              </a:rPr>
              <a:t>出现。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9" b="2200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矩形 3"/>
          <p:cNvSpPr>
            <a:spLocks noChangeArrowheads="1"/>
          </p:cNvSpPr>
          <p:nvPr/>
        </p:nvSpPr>
        <p:spPr bwMode="auto">
          <a:xfrm>
            <a:off x="2192338" y="993775"/>
            <a:ext cx="923925" cy="251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/>
          <a:p>
            <a:pPr algn="ctr" eaLnBrk="1" hangingPunct="1"/>
            <a:r>
              <a:rPr lang="zh-CN" altLang="en-US" sz="4800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宿建德江</a:t>
            </a:r>
          </a:p>
        </p:txBody>
      </p:sp>
      <p:cxnSp>
        <p:nvCxnSpPr>
          <p:cNvPr id="12" name="直线连接符 8">
            <a:extLst>
              <a:ext uri="{FF2B5EF4-FFF2-40B4-BE49-F238E27FC236}"/>
            </a:extLst>
          </p:cNvPr>
          <p:cNvCxnSpPr/>
          <p:nvPr/>
        </p:nvCxnSpPr>
        <p:spPr>
          <a:xfrm>
            <a:off x="3348038" y="0"/>
            <a:ext cx="0" cy="24511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9">
            <a:extLst>
              <a:ext uri="{FF2B5EF4-FFF2-40B4-BE49-F238E27FC236}"/>
            </a:extLst>
          </p:cNvPr>
          <p:cNvCxnSpPr/>
          <p:nvPr/>
        </p:nvCxnSpPr>
        <p:spPr>
          <a:xfrm>
            <a:off x="2192338" y="3148013"/>
            <a:ext cx="0" cy="199548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>
            <a:grpSpLocks/>
          </p:cNvGrpSpPr>
          <p:nvPr/>
        </p:nvGrpSpPr>
        <p:grpSpPr bwMode="auto">
          <a:xfrm>
            <a:off x="366713" y="1492250"/>
            <a:ext cx="1585912" cy="2794000"/>
            <a:chOff x="600876" y="1088133"/>
            <a:chExt cx="1586035" cy="2794396"/>
          </a:xfrm>
        </p:grpSpPr>
        <p:grpSp>
          <p:nvGrpSpPr>
            <p:cNvPr id="12298" name="组合 14"/>
            <p:cNvGrpSpPr>
              <a:grpSpLocks/>
            </p:cNvGrpSpPr>
            <p:nvPr/>
          </p:nvGrpSpPr>
          <p:grpSpPr bwMode="auto">
            <a:xfrm>
              <a:off x="861833" y="1088133"/>
              <a:ext cx="1325078" cy="2397130"/>
              <a:chOff x="861833" y="1088133"/>
              <a:chExt cx="1325078" cy="2397130"/>
            </a:xfrm>
          </p:grpSpPr>
          <p:sp>
            <p:nvSpPr>
              <p:cNvPr id="12302" name="矩形 9"/>
              <p:cNvSpPr>
                <a:spLocks noChangeArrowheads="1"/>
              </p:cNvSpPr>
              <p:nvPr/>
            </p:nvSpPr>
            <p:spPr bwMode="auto">
              <a:xfrm>
                <a:off x="1181754" y="1467726"/>
                <a:ext cx="738664" cy="1503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>
                <a:spAutoFit/>
              </a:bodyPr>
              <a:lstStyle/>
              <a:p>
                <a:pPr algn="ctr" eaLnBrk="1" hangingPunct="1"/>
                <a:r>
                  <a:rPr lang="zh-CN" altLang="en-US" sz="3600" b="1">
                    <a:solidFill>
                      <a:schemeClr val="bg1"/>
                    </a:solidFill>
                    <a:latin typeface="楷体" pitchFamily="49" charset="-122"/>
                    <a:ea typeface="楷体" pitchFamily="49" charset="-122"/>
                  </a:rPr>
                  <a:t>孟浩然</a:t>
                </a:r>
              </a:p>
            </p:txBody>
          </p:sp>
          <p:pic>
            <p:nvPicPr>
              <p:cNvPr id="12303" name="图片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1833" y="1088133"/>
                <a:ext cx="1085746" cy="9657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304" name="图片 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1101165" y="2519489"/>
                <a:ext cx="1085746" cy="9657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2299" name="组合 15"/>
            <p:cNvGrpSpPr>
              <a:grpSpLocks/>
            </p:cNvGrpSpPr>
            <p:nvPr/>
          </p:nvGrpSpPr>
          <p:grpSpPr bwMode="auto">
            <a:xfrm>
              <a:off x="600876" y="2966938"/>
              <a:ext cx="596638" cy="915591"/>
              <a:chOff x="520287" y="3398790"/>
              <a:chExt cx="596638" cy="915591"/>
            </a:xfrm>
          </p:grpSpPr>
          <p:pic>
            <p:nvPicPr>
              <p:cNvPr id="12300" name="图片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100" t="15350" r="32675" b="24800"/>
              <a:stretch>
                <a:fillRect/>
              </a:stretch>
            </p:blipFill>
            <p:spPr bwMode="auto">
              <a:xfrm>
                <a:off x="541519" y="3398790"/>
                <a:ext cx="554174" cy="915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301" name="矩形 13"/>
              <p:cNvSpPr>
                <a:spLocks noChangeArrowheads="1"/>
              </p:cNvSpPr>
              <p:nvPr/>
            </p:nvSpPr>
            <p:spPr bwMode="auto">
              <a:xfrm>
                <a:off x="520287" y="3564198"/>
                <a:ext cx="596638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zh-CN" altLang="en-US" sz="3200" b="1">
                    <a:solidFill>
                      <a:schemeClr val="bg1"/>
                    </a:solidFill>
                    <a:latin typeface="楷体" pitchFamily="49" charset="-122"/>
                    <a:ea typeface="楷体" pitchFamily="49" charset="-122"/>
                  </a:rPr>
                  <a:t>唐</a:t>
                </a:r>
                <a:endParaRPr lang="zh-CN" altLang="en-US" sz="3200"/>
              </a:p>
            </p:txBody>
          </p:sp>
        </p:grpSp>
      </p:grpSp>
      <p:grpSp>
        <p:nvGrpSpPr>
          <p:cNvPr id="12295" name="组合 14"/>
          <p:cNvGrpSpPr>
            <a:grpSpLocks/>
          </p:cNvGrpSpPr>
          <p:nvPr/>
        </p:nvGrpSpPr>
        <p:grpSpPr bwMode="auto">
          <a:xfrm>
            <a:off x="7977188" y="598488"/>
            <a:ext cx="792162" cy="3097212"/>
            <a:chOff x="720726" y="1131590"/>
            <a:chExt cx="792089" cy="3096345"/>
          </a:xfrm>
        </p:grpSpPr>
        <p:pic>
          <p:nvPicPr>
            <p:cNvPr id="12296" name="图片 10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62" t="4285" r="28400" b="6395"/>
            <a:stretch>
              <a:fillRect/>
            </a:stretch>
          </p:blipFill>
          <p:spPr bwMode="auto">
            <a:xfrm>
              <a:off x="720726" y="1131590"/>
              <a:ext cx="792089" cy="30963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297" name="文本框 13">
              <a:hlinkClick r:id="rId5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778625" y="1691036"/>
              <a:ext cx="677046" cy="2061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3200" b="1">
                  <a:solidFill>
                    <a:srgbClr val="AB7B3B"/>
                  </a:solidFill>
                  <a:latin typeface="黑体" pitchFamily="49" charset="-122"/>
                </a:rPr>
                <a:t>第</a:t>
              </a:r>
              <a:r>
                <a:rPr lang="en-US" altLang="zh-CN" sz="3200" b="1">
                  <a:solidFill>
                    <a:srgbClr val="AB7B3B"/>
                  </a:solidFill>
                  <a:latin typeface="黑体" pitchFamily="49" charset="-122"/>
                </a:rPr>
                <a:t>1</a:t>
              </a:r>
              <a:r>
                <a:rPr lang="zh-CN" altLang="en-US" sz="3200" b="1">
                  <a:solidFill>
                    <a:srgbClr val="AB7B3B"/>
                  </a:solidFill>
                  <a:latin typeface="黑体" pitchFamily="49" charset="-122"/>
                </a:rPr>
                <a:t>课时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684213" y="1203325"/>
            <a:ext cx="8118475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Font typeface="Wingdings" pitchFamily="2" charset="2"/>
              <a:buChar char="n"/>
            </a:pPr>
            <a:r>
              <a:rPr lang="zh-CN" altLang="en-US" sz="36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这个“见”还在什么地方出现过？</a:t>
            </a:r>
            <a:endParaRPr lang="en-US" altLang="zh-CN" sz="3600" b="1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773113" y="2139950"/>
            <a:ext cx="80295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indent="-457200" eaLnBrk="1" hangingPunct="1">
              <a:spcBef>
                <a:spcPts val="600"/>
              </a:spcBef>
              <a:buFont typeface="Wingdings" pitchFamily="2" charset="2"/>
              <a:buChar char="ü"/>
            </a:pPr>
            <a:r>
              <a:rPr lang="zh-CN" altLang="en-US" sz="3600" b="1">
                <a:solidFill>
                  <a:srgbClr val="FFFF00"/>
                </a:solidFill>
                <a:latin typeface="宋体" pitchFamily="2" charset="-122"/>
              </a:rPr>
              <a:t>天苍苍，野茫茫，风吹草低见牛羊。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文本框 5"/>
          <p:cNvSpPr txBox="1">
            <a:spLocks noChangeArrowheads="1"/>
          </p:cNvSpPr>
          <p:nvPr/>
        </p:nvSpPr>
        <p:spPr bwMode="auto">
          <a:xfrm>
            <a:off x="752475" y="206375"/>
            <a:ext cx="676275" cy="177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32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品读诗词</a:t>
            </a:r>
          </a:p>
        </p:txBody>
      </p:sp>
      <p:sp>
        <p:nvSpPr>
          <p:cNvPr id="50179" name="文本框 5"/>
          <p:cNvSpPr txBox="1">
            <a:spLocks noChangeArrowheads="1"/>
          </p:cNvSpPr>
          <p:nvPr/>
        </p:nvSpPr>
        <p:spPr bwMode="auto">
          <a:xfrm>
            <a:off x="2195513" y="354013"/>
            <a:ext cx="42481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latin typeface="黑体" pitchFamily="49" charset="-122"/>
                <a:ea typeface="黑体" pitchFamily="49" charset="-122"/>
              </a:rPr>
              <a:t>（一）品读上阕</a:t>
            </a:r>
          </a:p>
        </p:txBody>
      </p:sp>
      <p:sp>
        <p:nvSpPr>
          <p:cNvPr id="50180" name="矩形 5"/>
          <p:cNvSpPr>
            <a:spLocks noChangeArrowheads="1"/>
          </p:cNvSpPr>
          <p:nvPr/>
        </p:nvSpPr>
        <p:spPr bwMode="auto">
          <a:xfrm>
            <a:off x="687388" y="1166813"/>
            <a:ext cx="8054975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30000"/>
              </a:lnSpc>
            </a:pP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明月别枝惊鹊，清风半夜鸣蝉。</a:t>
            </a:r>
            <a:endParaRPr lang="zh-CN" altLang="en-US" sz="3200"/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2509838" y="1166813"/>
            <a:ext cx="1150937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30000"/>
              </a:lnSpc>
            </a:pPr>
            <a:r>
              <a:rPr lang="zh-CN" altLang="en-US" sz="32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别枝</a:t>
            </a:r>
          </a:p>
        </p:txBody>
      </p:sp>
      <p:grpSp>
        <p:nvGrpSpPr>
          <p:cNvPr id="10" name="组合 9"/>
          <p:cNvGrpSpPr>
            <a:grpSpLocks/>
          </p:cNvGrpSpPr>
          <p:nvPr/>
        </p:nvGrpSpPr>
        <p:grpSpPr bwMode="auto">
          <a:xfrm>
            <a:off x="693738" y="2125663"/>
            <a:ext cx="2132012" cy="1371600"/>
            <a:chOff x="1619672" y="2700660"/>
            <a:chExt cx="2131386" cy="1371815"/>
          </a:xfrm>
        </p:grpSpPr>
        <p:sp>
          <p:nvSpPr>
            <p:cNvPr id="8" name="对话气泡: 圆角矩形 7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1619672" y="2735590"/>
              <a:ext cx="2131386" cy="1233680"/>
            </a:xfrm>
            <a:prstGeom prst="wedgeRoundRectCallout">
              <a:avLst>
                <a:gd name="adj1" fmla="val 54011"/>
                <a:gd name="adj2" fmla="val -81799"/>
                <a:gd name="adj3" fmla="val 16667"/>
              </a:avLst>
            </a:prstGeom>
            <a:solidFill>
              <a:srgbClr val="46505C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1691088" y="2700660"/>
              <a:ext cx="2017121" cy="137181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hangingPunct="1">
                <a:lnSpc>
                  <a:spcPct val="130000"/>
                </a:lnSpc>
                <a:defRPr/>
              </a:pPr>
              <a:r>
                <a:rPr lang="zh-CN" altLang="en-US" sz="3200" b="1" dirty="0">
                  <a:solidFill>
                    <a:schemeClr val="bg1"/>
                  </a:solidFill>
                  <a:latin typeface="+mn-ea"/>
                  <a:ea typeface="+mn-ea"/>
                </a:rPr>
                <a:t>指横斜的树枝。</a:t>
              </a:r>
            </a:p>
          </p:txBody>
        </p:sp>
      </p:grpSp>
      <p:grpSp>
        <p:nvGrpSpPr>
          <p:cNvPr id="13" name="组合 12"/>
          <p:cNvGrpSpPr>
            <a:grpSpLocks/>
          </p:cNvGrpSpPr>
          <p:nvPr/>
        </p:nvGrpSpPr>
        <p:grpSpPr bwMode="auto">
          <a:xfrm>
            <a:off x="3059113" y="2232025"/>
            <a:ext cx="5689600" cy="2463800"/>
            <a:chOff x="3059831" y="2225058"/>
            <a:chExt cx="5688633" cy="2464652"/>
          </a:xfrm>
        </p:grpSpPr>
        <p:sp>
          <p:nvSpPr>
            <p:cNvPr id="11" name="矩形: 圆角 10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3059831" y="2428328"/>
              <a:ext cx="5688633" cy="2261382"/>
            </a:xfrm>
            <a:prstGeom prst="roundRect">
              <a:avLst/>
            </a:prstGeom>
            <a:noFill/>
            <a:ln>
              <a:solidFill>
                <a:srgbClr val="46505C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0186" name="矩形 11"/>
            <p:cNvSpPr>
              <a:spLocks noChangeArrowheads="1"/>
            </p:cNvSpPr>
            <p:nvPr/>
          </p:nvSpPr>
          <p:spPr bwMode="auto">
            <a:xfrm>
              <a:off x="3275694" y="2225058"/>
              <a:ext cx="2304658" cy="646336"/>
            </a:xfrm>
            <a:prstGeom prst="rect">
              <a:avLst/>
            </a:prstGeom>
            <a:solidFill>
              <a:srgbClr val="F8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hangingPunct="1"/>
              <a:r>
                <a:rPr lang="zh-CN" altLang="en-US" sz="3600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理解词意</a:t>
              </a:r>
            </a:p>
          </p:txBody>
        </p:sp>
      </p:grpSp>
      <p:sp>
        <p:nvSpPr>
          <p:cNvPr id="14" name="矩形 13">
            <a:extLst>
              <a:ext uri="{FF2B5EF4-FFF2-40B4-BE49-F238E27FC236}"/>
            </a:extLst>
          </p:cNvPr>
          <p:cNvSpPr/>
          <p:nvPr/>
        </p:nvSpPr>
        <p:spPr>
          <a:xfrm>
            <a:off x="3125788" y="2841625"/>
            <a:ext cx="5616575" cy="1785938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lang="zh-CN" altLang="en-US" sz="3200" b="1" dirty="0">
                <a:latin typeface="+mn-ea"/>
                <a:ea typeface="+mn-ea"/>
              </a:rPr>
              <a:t>        </a:t>
            </a:r>
            <a:r>
              <a:rPr lang="zh-CN" altLang="en-US" sz="3200" b="1" dirty="0">
                <a:latin typeface="宋体" panose="02010600030101010101" pitchFamily="2" charset="-122"/>
              </a:rPr>
              <a:t>月光明亮，惊醒的鹊儿飞绕在树枝上。清风吹来，半夜里蝉儿在鸣唱。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900113" y="1276350"/>
            <a:ext cx="7632700" cy="70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Font typeface="Wingdings" pitchFamily="2" charset="2"/>
              <a:buChar char="n"/>
            </a:pPr>
            <a:r>
              <a:rPr lang="zh-CN" altLang="en-US" sz="3600" b="1">
                <a:latin typeface="宋体" pitchFamily="2" charset="-122"/>
              </a:rPr>
              <a:t>闭眼想象：你仿佛看见了什么？</a:t>
            </a:r>
            <a:endParaRPr lang="en-US" altLang="zh-CN" sz="3600" b="1">
              <a:latin typeface="宋体" pitchFamily="2" charset="-122"/>
            </a:endParaRPr>
          </a:p>
        </p:txBody>
      </p:sp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51207" name="图片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89"/>
            <a:stretch>
              <a:fillRect/>
            </a:stretch>
          </p:blipFill>
          <p:spPr bwMode="auto"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矩形 4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2911475" y="528638"/>
              <a:ext cx="5616575" cy="119538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hangingPunct="1">
                <a:lnSpc>
                  <a:spcPct val="120000"/>
                </a:lnSpc>
                <a:defRPr/>
              </a:pPr>
              <a:r>
                <a:rPr lang="zh-CN" altLang="en-US" sz="3200" b="1" dirty="0">
                  <a:solidFill>
                    <a:schemeClr val="bg1"/>
                  </a:solidFill>
                  <a:latin typeface="+mn-ea"/>
                  <a:ea typeface="+mn-ea"/>
                </a:rPr>
                <a:t>    明亮的月光下，惊醒的鹊儿飞离树枝。</a:t>
              </a:r>
            </a:p>
          </p:txBody>
        </p:sp>
      </p:grpSp>
      <p:grpSp>
        <p:nvGrpSpPr>
          <p:cNvPr id="8" name="组合 7"/>
          <p:cNvGrpSpPr>
            <a:grpSpLocks/>
          </p:cNvGrpSpPr>
          <p:nvPr/>
        </p:nvGrpSpPr>
        <p:grpSpPr bwMode="auto"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51205" name="图片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52"/>
            <a:stretch>
              <a:fillRect/>
            </a:stretch>
          </p:blipFill>
          <p:spPr bwMode="auto"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06" name="矩形 6"/>
            <p:cNvSpPr>
              <a:spLocks noChangeArrowheads="1"/>
            </p:cNvSpPr>
            <p:nvPr/>
          </p:nvSpPr>
          <p:spPr bwMode="auto">
            <a:xfrm>
              <a:off x="3063875" y="681038"/>
              <a:ext cx="5180013" cy="1236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lnSpc>
                  <a:spcPct val="120000"/>
                </a:lnSpc>
              </a:pPr>
              <a:r>
                <a:rPr lang="zh-CN" altLang="en-US" sz="3200" b="1">
                  <a:solidFill>
                    <a:schemeClr val="bg1"/>
                  </a:solidFill>
                  <a:latin typeface="黑体" pitchFamily="49" charset="-122"/>
                  <a:ea typeface="黑体" pitchFamily="49" charset="-122"/>
                </a:rPr>
                <a:t>    半夜里清风吹拂，传来声声蝉鸣。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2124075" y="1276350"/>
            <a:ext cx="6624638" cy="153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Font typeface="Wingdings" pitchFamily="2" charset="2"/>
              <a:buChar char="n"/>
            </a:pPr>
            <a:r>
              <a:rPr lang="zh-CN" altLang="en-US" sz="36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有感情地朗读诗句，想想画面，说一说你仿佛看见了什么？</a:t>
            </a:r>
            <a:endParaRPr lang="en-US" altLang="zh-CN" sz="3600" b="1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2124075" y="3003550"/>
            <a:ext cx="6624638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Font typeface="Wingdings" pitchFamily="2" charset="2"/>
              <a:buChar char="n"/>
            </a:pPr>
            <a:r>
              <a:rPr lang="zh-CN" altLang="en-US" sz="36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你们还读懂了什么？</a:t>
            </a:r>
            <a:endParaRPr lang="en-US" altLang="zh-CN" sz="3600" b="1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矩形 1"/>
          <p:cNvSpPr>
            <a:spLocks noChangeArrowheads="1"/>
          </p:cNvSpPr>
          <p:nvPr/>
        </p:nvSpPr>
        <p:spPr bwMode="auto">
          <a:xfrm>
            <a:off x="684213" y="411163"/>
            <a:ext cx="8054975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30000"/>
              </a:lnSpc>
            </a:pPr>
            <a:r>
              <a:rPr lang="zh-CN" altLang="en-US" sz="32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稻花香里说丰年，听取蛙声一片。</a:t>
            </a:r>
            <a:endParaRPr lang="zh-CN" altLang="en-US" sz="3200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542925" y="1285875"/>
            <a:ext cx="67691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Font typeface="Wingdings" pitchFamily="2" charset="2"/>
              <a:buChar char="n"/>
            </a:pPr>
            <a:r>
              <a:rPr lang="zh-CN" altLang="en-US" sz="3200" b="1">
                <a:latin typeface="黑体" pitchFamily="49" charset="-122"/>
                <a:ea typeface="黑体" pitchFamily="49" charset="-122"/>
              </a:rPr>
              <a:t>这句诗词描写了怎样的画面？</a:t>
            </a:r>
            <a:endParaRPr lang="en-US" altLang="zh-CN" sz="3200" b="1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033463" y="2211388"/>
            <a:ext cx="7705725" cy="127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3200" b="1">
                <a:solidFill>
                  <a:srgbClr val="FF0000"/>
                </a:solidFill>
                <a:latin typeface="宋体" pitchFamily="2" charset="-122"/>
              </a:rPr>
              <a:t>    稻花飘香，农民们在谈论丰收的年景；蛙声阵阵，吸引诗人侧耳细听。</a:t>
            </a: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606425" y="3673475"/>
            <a:ext cx="67691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Font typeface="Wingdings" pitchFamily="2" charset="2"/>
              <a:buChar char="n"/>
            </a:pPr>
            <a:r>
              <a:rPr lang="zh-CN" altLang="en-US" sz="3200" b="1">
                <a:latin typeface="黑体" pitchFamily="49" charset="-122"/>
                <a:ea typeface="黑体" pitchFamily="49" charset="-122"/>
              </a:rPr>
              <a:t>再读一读，读出丰收喜悦之情。</a:t>
            </a:r>
            <a:endParaRPr lang="en-US" altLang="zh-CN" sz="3200" b="1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179388" y="268288"/>
            <a:ext cx="87090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Font typeface="Wingdings" pitchFamily="2" charset="2"/>
              <a:buChar char="n"/>
            </a:pPr>
            <a:r>
              <a:rPr lang="zh-CN" altLang="en-US" sz="3200" b="1">
                <a:latin typeface="黑体" pitchFamily="49" charset="-122"/>
                <a:ea typeface="黑体" pitchFamily="49" charset="-122"/>
              </a:rPr>
              <a:t>你觉得这两句的顺序可以调换吗？为什么？</a:t>
            </a:r>
            <a:endParaRPr lang="en-US" altLang="zh-CN" sz="3200" b="1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212725" y="1131888"/>
            <a:ext cx="8675688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20000"/>
              </a:lnSpc>
            </a:pPr>
            <a:r>
              <a:rPr lang="zh-CN" altLang="en-US" sz="3200" b="1">
                <a:solidFill>
                  <a:srgbClr val="FFFF00"/>
                </a:solidFill>
                <a:latin typeface="宋体" pitchFamily="2" charset="-122"/>
              </a:rPr>
              <a:t>示例：</a:t>
            </a:r>
            <a:r>
              <a:rPr lang="zh-CN" altLang="en-US" sz="3200" b="1">
                <a:solidFill>
                  <a:schemeClr val="bg1"/>
                </a:solidFill>
                <a:latin typeface="宋体" pitchFamily="2" charset="-122"/>
              </a:rPr>
              <a:t>我觉得可以，“听取蛙声一片，稻花香里说丰年”。一片蛙声说明青蛙很多，稻花飘香预示着丰收。因此，这里是青蛙在争说丰收，作者运用了拟人手法。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1017588" y="2373313"/>
            <a:ext cx="7148512" cy="2862262"/>
            <a:chOff x="872174" y="1122398"/>
            <a:chExt cx="13097797" cy="4141574"/>
          </a:xfrm>
        </p:grpSpPr>
        <p:sp>
          <p:nvSpPr>
            <p:cNvPr id="8" name="矩形 7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872174" y="1122398"/>
              <a:ext cx="13097797" cy="3123983"/>
            </a:xfrm>
            <a:prstGeom prst="rect">
              <a:avLst/>
            </a:prstGeom>
            <a:solidFill>
              <a:srgbClr val="F8F9FA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white"/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" panose="02010609060101010101" pitchFamily="49" charset="-122"/>
              </a:endParaRPr>
            </a:p>
          </p:txBody>
        </p:sp>
        <p:pic>
          <p:nvPicPr>
            <p:cNvPr id="55303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6814593" y="-1528687"/>
              <a:ext cx="1212959" cy="12372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5299" name="文本框 3"/>
          <p:cNvSpPr txBox="1">
            <a:spLocks noChangeArrowheads="1"/>
          </p:cNvSpPr>
          <p:nvPr/>
        </p:nvSpPr>
        <p:spPr bwMode="auto">
          <a:xfrm>
            <a:off x="704850" y="173038"/>
            <a:ext cx="676275" cy="194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32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齐读上阕</a:t>
            </a:r>
            <a:endParaRPr lang="en-US" altLang="zh-CN" sz="3200" b="1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1547813" y="627063"/>
            <a:ext cx="6335712" cy="128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明月别枝惊鹊，清风半夜鸣蝉。</a:t>
            </a:r>
            <a:endParaRPr lang="en-US" altLang="zh-CN" sz="3200" b="1">
              <a:latin typeface="楷体" pitchFamily="49" charset="-122"/>
              <a:ea typeface="楷体" pitchFamily="49" charset="-122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稻花香里说丰年，听取蛙声一片。      </a:t>
            </a: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1017588" y="2520950"/>
            <a:ext cx="7345362" cy="178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3200" b="1">
                <a:solidFill>
                  <a:srgbClr val="0070C0"/>
                </a:solidFill>
                <a:latin typeface="宋体" pitchFamily="2" charset="-122"/>
              </a:rPr>
              <a:t>    明亮的月光，惊醒的鹊儿，微微的凉风，鸣叫的蝉儿，清新的稻花香，蛙声一片，这一切多么美好。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文本框 5"/>
          <p:cNvSpPr txBox="1">
            <a:spLocks noChangeArrowheads="1"/>
          </p:cNvSpPr>
          <p:nvPr/>
        </p:nvSpPr>
        <p:spPr bwMode="auto">
          <a:xfrm>
            <a:off x="2411413" y="269875"/>
            <a:ext cx="43926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latin typeface="黑体" pitchFamily="49" charset="-122"/>
                <a:ea typeface="黑体" pitchFamily="49" charset="-122"/>
              </a:rPr>
              <a:t>（二）品读下阕</a:t>
            </a: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900113" y="1276350"/>
            <a:ext cx="8064500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30000"/>
              </a:lnSpc>
            </a:pPr>
            <a:r>
              <a:rPr lang="zh-CN" altLang="en-US" sz="3200" b="1">
                <a:solidFill>
                  <a:srgbClr val="FFFF00"/>
                </a:solidFill>
                <a:latin typeface="楷体" pitchFamily="49" charset="-122"/>
                <a:ea typeface="楷体" pitchFamily="49" charset="-122"/>
              </a:rPr>
              <a:t>七八个星天外，两三点雨山前。</a:t>
            </a: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942975" y="2179638"/>
            <a:ext cx="79787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Font typeface="Wingdings" pitchFamily="2" charset="2"/>
              <a:buChar char="n"/>
            </a:pPr>
            <a:r>
              <a:rPr lang="zh-CN" altLang="en-US" sz="32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读一读，说说你是怎样理解这句诗？</a:t>
            </a:r>
            <a:endParaRPr lang="en-US" altLang="zh-CN" sz="3200" b="1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1735138" y="2994025"/>
            <a:ext cx="6394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30000"/>
              </a:lnSpc>
            </a:pPr>
            <a:r>
              <a:rPr lang="zh-CN" altLang="en-US" sz="3200" b="1">
                <a:solidFill>
                  <a:srgbClr val="FFFF00"/>
                </a:solidFill>
                <a:latin typeface="楷体" pitchFamily="49" charset="-122"/>
                <a:ea typeface="楷体" pitchFamily="49" charset="-122"/>
              </a:rPr>
              <a:t>天外七八个星，山前两三点雨。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>
            <a:grpSpLocks/>
          </p:cNvGrpSpPr>
          <p:nvPr/>
        </p:nvGrpSpPr>
        <p:grpSpPr bwMode="auto">
          <a:xfrm>
            <a:off x="711200" y="2806700"/>
            <a:ext cx="2060575" cy="1709738"/>
            <a:chOff x="1423313" y="2640393"/>
            <a:chExt cx="1479613" cy="1227981"/>
          </a:xfrm>
        </p:grpSpPr>
        <p:sp>
          <p:nvSpPr>
            <p:cNvPr id="9" name="空心弧 8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1675235" y="2640393"/>
              <a:ext cx="1227691" cy="1227981"/>
            </a:xfrm>
            <a:prstGeom prst="blockArc">
              <a:avLst>
                <a:gd name="adj1" fmla="val 13322041"/>
                <a:gd name="adj2" fmla="val 9106646"/>
                <a:gd name="adj3" fmla="val 954"/>
              </a:avLst>
            </a:prstGeom>
            <a:solidFill>
              <a:schemeClr val="bg1"/>
            </a:solidFill>
            <a:ln>
              <a:solidFill>
                <a:srgbClr val="6695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schemeClr val="tx1"/>
                </a:solidFill>
                <a:latin typeface="文悦古典明朝体 (非商业使用) W5" pitchFamily="50" charset="-122"/>
                <a:ea typeface="文悦古典明朝体 (非商业使用) W5" pitchFamily="50" charset="-122"/>
              </a:endParaRPr>
            </a:p>
          </p:txBody>
        </p:sp>
        <p:sp>
          <p:nvSpPr>
            <p:cNvPr id="10" name="Freeform 21">
              <a:extLst>
                <a:ext uri="{FF2B5EF4-FFF2-40B4-BE49-F238E27FC236}"/>
              </a:extLst>
            </p:cNvPr>
            <p:cNvSpPr>
              <a:spLocks noEditPoints="1"/>
            </p:cNvSpPr>
            <p:nvPr/>
          </p:nvSpPr>
          <p:spPr bwMode="auto">
            <a:xfrm>
              <a:off x="1423313" y="3174000"/>
              <a:ext cx="1177535" cy="677271"/>
            </a:xfrm>
            <a:custGeom>
              <a:avLst/>
              <a:gdLst>
                <a:gd name="T0" fmla="*/ 242 w 761"/>
                <a:gd name="T1" fmla="*/ 165 h 437"/>
                <a:gd name="T2" fmla="*/ 290 w 761"/>
                <a:gd name="T3" fmla="*/ 291 h 437"/>
                <a:gd name="T4" fmla="*/ 249 w 761"/>
                <a:gd name="T5" fmla="*/ 256 h 437"/>
                <a:gd name="T6" fmla="*/ 250 w 761"/>
                <a:gd name="T7" fmla="*/ 261 h 437"/>
                <a:gd name="T8" fmla="*/ 267 w 761"/>
                <a:gd name="T9" fmla="*/ 294 h 437"/>
                <a:gd name="T10" fmla="*/ 272 w 761"/>
                <a:gd name="T11" fmla="*/ 224 h 437"/>
                <a:gd name="T12" fmla="*/ 199 w 761"/>
                <a:gd name="T13" fmla="*/ 125 h 437"/>
                <a:gd name="T14" fmla="*/ 130 w 761"/>
                <a:gd name="T15" fmla="*/ 188 h 437"/>
                <a:gd name="T16" fmla="*/ 167 w 761"/>
                <a:gd name="T17" fmla="*/ 181 h 437"/>
                <a:gd name="T18" fmla="*/ 159 w 761"/>
                <a:gd name="T19" fmla="*/ 271 h 437"/>
                <a:gd name="T20" fmla="*/ 151 w 761"/>
                <a:gd name="T21" fmla="*/ 264 h 437"/>
                <a:gd name="T22" fmla="*/ 138 w 761"/>
                <a:gd name="T23" fmla="*/ 206 h 437"/>
                <a:gd name="T24" fmla="*/ 133 w 761"/>
                <a:gd name="T25" fmla="*/ 195 h 437"/>
                <a:gd name="T26" fmla="*/ 233 w 761"/>
                <a:gd name="T27" fmla="*/ 136 h 437"/>
                <a:gd name="T28" fmla="*/ 294 w 761"/>
                <a:gd name="T29" fmla="*/ 187 h 437"/>
                <a:gd name="T30" fmla="*/ 317 w 761"/>
                <a:gd name="T31" fmla="*/ 164 h 437"/>
                <a:gd name="T32" fmla="*/ 296 w 761"/>
                <a:gd name="T33" fmla="*/ 143 h 437"/>
                <a:gd name="T34" fmla="*/ 341 w 761"/>
                <a:gd name="T35" fmla="*/ 100 h 437"/>
                <a:gd name="T36" fmla="*/ 258 w 761"/>
                <a:gd name="T37" fmla="*/ 49 h 437"/>
                <a:gd name="T38" fmla="*/ 208 w 761"/>
                <a:gd name="T39" fmla="*/ 13 h 437"/>
                <a:gd name="T40" fmla="*/ 151 w 761"/>
                <a:gd name="T41" fmla="*/ 14 h 437"/>
                <a:gd name="T42" fmla="*/ 172 w 761"/>
                <a:gd name="T43" fmla="*/ 31 h 437"/>
                <a:gd name="T44" fmla="*/ 138 w 761"/>
                <a:gd name="T45" fmla="*/ 44 h 437"/>
                <a:gd name="T46" fmla="*/ 91 w 761"/>
                <a:gd name="T47" fmla="*/ 6 h 437"/>
                <a:gd name="T48" fmla="*/ 22 w 761"/>
                <a:gd name="T49" fmla="*/ 62 h 437"/>
                <a:gd name="T50" fmla="*/ 17 w 761"/>
                <a:gd name="T51" fmla="*/ 150 h 437"/>
                <a:gd name="T52" fmla="*/ 56 w 761"/>
                <a:gd name="T53" fmla="*/ 136 h 437"/>
                <a:gd name="T54" fmla="*/ 84 w 761"/>
                <a:gd name="T55" fmla="*/ 211 h 437"/>
                <a:gd name="T56" fmla="*/ 295 w 761"/>
                <a:gd name="T57" fmla="*/ 431 h 437"/>
                <a:gd name="T58" fmla="*/ 519 w 761"/>
                <a:gd name="T59" fmla="*/ 401 h 437"/>
                <a:gd name="T60" fmla="*/ 761 w 761"/>
                <a:gd name="T61" fmla="*/ 416 h 437"/>
                <a:gd name="T62" fmla="*/ 507 w 761"/>
                <a:gd name="T63" fmla="*/ 374 h 437"/>
                <a:gd name="T64" fmla="*/ 203 w 761"/>
                <a:gd name="T65" fmla="*/ 284 h 437"/>
                <a:gd name="T66" fmla="*/ 377 w 761"/>
                <a:gd name="T67" fmla="*/ 399 h 437"/>
                <a:gd name="T68" fmla="*/ 608 w 761"/>
                <a:gd name="T69" fmla="*/ 373 h 437"/>
                <a:gd name="T70" fmla="*/ 329 w 761"/>
                <a:gd name="T71" fmla="*/ 361 h 437"/>
                <a:gd name="T72" fmla="*/ 344 w 761"/>
                <a:gd name="T73" fmla="*/ 279 h 437"/>
                <a:gd name="T74" fmla="*/ 366 w 761"/>
                <a:gd name="T75" fmla="*/ 330 h 437"/>
                <a:gd name="T76" fmla="*/ 445 w 761"/>
                <a:gd name="T77" fmla="*/ 254 h 437"/>
                <a:gd name="T78" fmla="*/ 411 w 761"/>
                <a:gd name="T79" fmla="*/ 208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61" h="437">
                  <a:moveTo>
                    <a:pt x="233" y="136"/>
                  </a:moveTo>
                  <a:cubicBezTo>
                    <a:pt x="239" y="143"/>
                    <a:pt x="240" y="155"/>
                    <a:pt x="242" y="165"/>
                  </a:cubicBezTo>
                  <a:cubicBezTo>
                    <a:pt x="277" y="170"/>
                    <a:pt x="288" y="199"/>
                    <a:pt x="279" y="222"/>
                  </a:cubicBezTo>
                  <a:cubicBezTo>
                    <a:pt x="320" y="251"/>
                    <a:pt x="302" y="279"/>
                    <a:pt x="290" y="291"/>
                  </a:cubicBezTo>
                  <a:cubicBezTo>
                    <a:pt x="281" y="299"/>
                    <a:pt x="262" y="306"/>
                    <a:pt x="246" y="304"/>
                  </a:cubicBezTo>
                  <a:cubicBezTo>
                    <a:pt x="196" y="298"/>
                    <a:pt x="223" y="226"/>
                    <a:pt x="249" y="256"/>
                  </a:cubicBezTo>
                  <a:cubicBezTo>
                    <a:pt x="261" y="269"/>
                    <a:pt x="247" y="273"/>
                    <a:pt x="247" y="273"/>
                  </a:cubicBezTo>
                  <a:cubicBezTo>
                    <a:pt x="250" y="272"/>
                    <a:pt x="251" y="265"/>
                    <a:pt x="250" y="261"/>
                  </a:cubicBezTo>
                  <a:cubicBezTo>
                    <a:pt x="246" y="258"/>
                    <a:pt x="246" y="258"/>
                    <a:pt x="246" y="258"/>
                  </a:cubicBezTo>
                  <a:cubicBezTo>
                    <a:pt x="227" y="239"/>
                    <a:pt x="209" y="312"/>
                    <a:pt x="267" y="294"/>
                  </a:cubicBezTo>
                  <a:cubicBezTo>
                    <a:pt x="279" y="290"/>
                    <a:pt x="291" y="283"/>
                    <a:pt x="295" y="273"/>
                  </a:cubicBezTo>
                  <a:cubicBezTo>
                    <a:pt x="305" y="249"/>
                    <a:pt x="286" y="232"/>
                    <a:pt x="272" y="224"/>
                  </a:cubicBezTo>
                  <a:cubicBezTo>
                    <a:pt x="285" y="191"/>
                    <a:pt x="258" y="179"/>
                    <a:pt x="235" y="173"/>
                  </a:cubicBezTo>
                  <a:cubicBezTo>
                    <a:pt x="229" y="151"/>
                    <a:pt x="231" y="133"/>
                    <a:pt x="199" y="125"/>
                  </a:cubicBezTo>
                  <a:cubicBezTo>
                    <a:pt x="163" y="116"/>
                    <a:pt x="91" y="113"/>
                    <a:pt x="114" y="175"/>
                  </a:cubicBezTo>
                  <a:cubicBezTo>
                    <a:pt x="116" y="180"/>
                    <a:pt x="125" y="188"/>
                    <a:pt x="130" y="188"/>
                  </a:cubicBezTo>
                  <a:cubicBezTo>
                    <a:pt x="183" y="194"/>
                    <a:pt x="143" y="150"/>
                    <a:pt x="153" y="157"/>
                  </a:cubicBezTo>
                  <a:cubicBezTo>
                    <a:pt x="160" y="162"/>
                    <a:pt x="165" y="171"/>
                    <a:pt x="167" y="181"/>
                  </a:cubicBezTo>
                  <a:cubicBezTo>
                    <a:pt x="168" y="190"/>
                    <a:pt x="165" y="206"/>
                    <a:pt x="165" y="206"/>
                  </a:cubicBezTo>
                  <a:cubicBezTo>
                    <a:pt x="163" y="220"/>
                    <a:pt x="157" y="245"/>
                    <a:pt x="159" y="271"/>
                  </a:cubicBezTo>
                  <a:cubicBezTo>
                    <a:pt x="164" y="356"/>
                    <a:pt x="244" y="382"/>
                    <a:pt x="293" y="414"/>
                  </a:cubicBezTo>
                  <a:cubicBezTo>
                    <a:pt x="238" y="388"/>
                    <a:pt x="152" y="357"/>
                    <a:pt x="151" y="264"/>
                  </a:cubicBezTo>
                  <a:cubicBezTo>
                    <a:pt x="151" y="238"/>
                    <a:pt x="153" y="214"/>
                    <a:pt x="159" y="190"/>
                  </a:cubicBezTo>
                  <a:cubicBezTo>
                    <a:pt x="146" y="194"/>
                    <a:pt x="141" y="194"/>
                    <a:pt x="138" y="206"/>
                  </a:cubicBezTo>
                  <a:cubicBezTo>
                    <a:pt x="118" y="289"/>
                    <a:pt x="167" y="355"/>
                    <a:pt x="216" y="388"/>
                  </a:cubicBezTo>
                  <a:cubicBezTo>
                    <a:pt x="149" y="353"/>
                    <a:pt x="109" y="277"/>
                    <a:pt x="133" y="195"/>
                  </a:cubicBezTo>
                  <a:cubicBezTo>
                    <a:pt x="87" y="190"/>
                    <a:pt x="86" y="121"/>
                    <a:pt x="144" y="112"/>
                  </a:cubicBezTo>
                  <a:cubicBezTo>
                    <a:pt x="162" y="110"/>
                    <a:pt x="206" y="105"/>
                    <a:pt x="233" y="136"/>
                  </a:cubicBezTo>
                  <a:close/>
                  <a:moveTo>
                    <a:pt x="346" y="186"/>
                  </a:moveTo>
                  <a:cubicBezTo>
                    <a:pt x="326" y="194"/>
                    <a:pt x="305" y="193"/>
                    <a:pt x="294" y="187"/>
                  </a:cubicBezTo>
                  <a:cubicBezTo>
                    <a:pt x="274" y="176"/>
                    <a:pt x="273" y="146"/>
                    <a:pt x="292" y="138"/>
                  </a:cubicBezTo>
                  <a:cubicBezTo>
                    <a:pt x="318" y="127"/>
                    <a:pt x="320" y="154"/>
                    <a:pt x="317" y="164"/>
                  </a:cubicBezTo>
                  <a:cubicBezTo>
                    <a:pt x="311" y="163"/>
                    <a:pt x="310" y="157"/>
                    <a:pt x="311" y="153"/>
                  </a:cubicBezTo>
                  <a:cubicBezTo>
                    <a:pt x="312" y="143"/>
                    <a:pt x="302" y="138"/>
                    <a:pt x="296" y="143"/>
                  </a:cubicBezTo>
                  <a:cubicBezTo>
                    <a:pt x="267" y="168"/>
                    <a:pt x="308" y="202"/>
                    <a:pt x="349" y="168"/>
                  </a:cubicBezTo>
                  <a:cubicBezTo>
                    <a:pt x="375" y="145"/>
                    <a:pt x="363" y="111"/>
                    <a:pt x="341" y="100"/>
                  </a:cubicBezTo>
                  <a:cubicBezTo>
                    <a:pt x="330" y="94"/>
                    <a:pt x="323" y="89"/>
                    <a:pt x="316" y="82"/>
                  </a:cubicBezTo>
                  <a:cubicBezTo>
                    <a:pt x="295" y="62"/>
                    <a:pt x="302" y="44"/>
                    <a:pt x="258" y="49"/>
                  </a:cubicBezTo>
                  <a:cubicBezTo>
                    <a:pt x="254" y="38"/>
                    <a:pt x="253" y="27"/>
                    <a:pt x="245" y="20"/>
                  </a:cubicBezTo>
                  <a:cubicBezTo>
                    <a:pt x="232" y="7"/>
                    <a:pt x="220" y="10"/>
                    <a:pt x="208" y="13"/>
                  </a:cubicBezTo>
                  <a:cubicBezTo>
                    <a:pt x="206" y="13"/>
                    <a:pt x="194" y="0"/>
                    <a:pt x="184" y="1"/>
                  </a:cubicBezTo>
                  <a:cubicBezTo>
                    <a:pt x="169" y="1"/>
                    <a:pt x="156" y="7"/>
                    <a:pt x="151" y="14"/>
                  </a:cubicBezTo>
                  <a:cubicBezTo>
                    <a:pt x="142" y="27"/>
                    <a:pt x="143" y="76"/>
                    <a:pt x="171" y="65"/>
                  </a:cubicBezTo>
                  <a:cubicBezTo>
                    <a:pt x="197" y="55"/>
                    <a:pt x="176" y="37"/>
                    <a:pt x="172" y="31"/>
                  </a:cubicBezTo>
                  <a:cubicBezTo>
                    <a:pt x="186" y="31"/>
                    <a:pt x="195" y="49"/>
                    <a:pt x="191" y="59"/>
                  </a:cubicBezTo>
                  <a:cubicBezTo>
                    <a:pt x="177" y="86"/>
                    <a:pt x="140" y="78"/>
                    <a:pt x="138" y="44"/>
                  </a:cubicBezTo>
                  <a:cubicBezTo>
                    <a:pt x="138" y="44"/>
                    <a:pt x="139" y="36"/>
                    <a:pt x="138" y="33"/>
                  </a:cubicBezTo>
                  <a:cubicBezTo>
                    <a:pt x="134" y="19"/>
                    <a:pt x="110" y="2"/>
                    <a:pt x="91" y="6"/>
                  </a:cubicBezTo>
                  <a:cubicBezTo>
                    <a:pt x="82" y="8"/>
                    <a:pt x="78" y="16"/>
                    <a:pt x="74" y="23"/>
                  </a:cubicBezTo>
                  <a:cubicBezTo>
                    <a:pt x="49" y="18"/>
                    <a:pt x="24" y="40"/>
                    <a:pt x="22" y="62"/>
                  </a:cubicBezTo>
                  <a:cubicBezTo>
                    <a:pt x="21" y="70"/>
                    <a:pt x="27" y="76"/>
                    <a:pt x="26" y="83"/>
                  </a:cubicBezTo>
                  <a:cubicBezTo>
                    <a:pt x="24" y="98"/>
                    <a:pt x="0" y="119"/>
                    <a:pt x="17" y="150"/>
                  </a:cubicBezTo>
                  <a:cubicBezTo>
                    <a:pt x="20" y="156"/>
                    <a:pt x="30" y="162"/>
                    <a:pt x="36" y="165"/>
                  </a:cubicBezTo>
                  <a:cubicBezTo>
                    <a:pt x="89" y="196"/>
                    <a:pt x="90" y="102"/>
                    <a:pt x="56" y="136"/>
                  </a:cubicBezTo>
                  <a:cubicBezTo>
                    <a:pt x="59" y="119"/>
                    <a:pt x="78" y="114"/>
                    <a:pt x="85" y="131"/>
                  </a:cubicBezTo>
                  <a:cubicBezTo>
                    <a:pt x="96" y="155"/>
                    <a:pt x="83" y="188"/>
                    <a:pt x="84" y="211"/>
                  </a:cubicBezTo>
                  <a:cubicBezTo>
                    <a:pt x="86" y="254"/>
                    <a:pt x="105" y="293"/>
                    <a:pt x="122" y="321"/>
                  </a:cubicBezTo>
                  <a:cubicBezTo>
                    <a:pt x="151" y="371"/>
                    <a:pt x="217" y="421"/>
                    <a:pt x="295" y="431"/>
                  </a:cubicBezTo>
                  <a:cubicBezTo>
                    <a:pt x="334" y="437"/>
                    <a:pt x="385" y="433"/>
                    <a:pt x="418" y="418"/>
                  </a:cubicBezTo>
                  <a:cubicBezTo>
                    <a:pt x="445" y="406"/>
                    <a:pt x="474" y="403"/>
                    <a:pt x="519" y="401"/>
                  </a:cubicBezTo>
                  <a:cubicBezTo>
                    <a:pt x="568" y="399"/>
                    <a:pt x="611" y="403"/>
                    <a:pt x="658" y="413"/>
                  </a:cubicBezTo>
                  <a:cubicBezTo>
                    <a:pt x="695" y="420"/>
                    <a:pt x="761" y="417"/>
                    <a:pt x="761" y="416"/>
                  </a:cubicBezTo>
                  <a:cubicBezTo>
                    <a:pt x="723" y="413"/>
                    <a:pt x="637" y="387"/>
                    <a:pt x="604" y="381"/>
                  </a:cubicBezTo>
                  <a:cubicBezTo>
                    <a:pt x="572" y="375"/>
                    <a:pt x="546" y="372"/>
                    <a:pt x="507" y="374"/>
                  </a:cubicBezTo>
                  <a:cubicBezTo>
                    <a:pt x="463" y="376"/>
                    <a:pt x="428" y="394"/>
                    <a:pt x="395" y="402"/>
                  </a:cubicBezTo>
                  <a:cubicBezTo>
                    <a:pt x="306" y="424"/>
                    <a:pt x="216" y="388"/>
                    <a:pt x="203" y="284"/>
                  </a:cubicBezTo>
                  <a:cubicBezTo>
                    <a:pt x="210" y="305"/>
                    <a:pt x="223" y="330"/>
                    <a:pt x="234" y="347"/>
                  </a:cubicBezTo>
                  <a:cubicBezTo>
                    <a:pt x="257" y="382"/>
                    <a:pt x="324" y="413"/>
                    <a:pt x="377" y="399"/>
                  </a:cubicBezTo>
                  <a:cubicBezTo>
                    <a:pt x="407" y="391"/>
                    <a:pt x="437" y="377"/>
                    <a:pt x="471" y="370"/>
                  </a:cubicBezTo>
                  <a:cubicBezTo>
                    <a:pt x="528" y="359"/>
                    <a:pt x="565" y="369"/>
                    <a:pt x="608" y="373"/>
                  </a:cubicBezTo>
                  <a:cubicBezTo>
                    <a:pt x="584" y="357"/>
                    <a:pt x="540" y="343"/>
                    <a:pt x="502" y="347"/>
                  </a:cubicBezTo>
                  <a:cubicBezTo>
                    <a:pt x="435" y="354"/>
                    <a:pt x="356" y="391"/>
                    <a:pt x="329" y="361"/>
                  </a:cubicBezTo>
                  <a:cubicBezTo>
                    <a:pt x="270" y="296"/>
                    <a:pt x="366" y="227"/>
                    <a:pt x="370" y="297"/>
                  </a:cubicBezTo>
                  <a:cubicBezTo>
                    <a:pt x="363" y="283"/>
                    <a:pt x="353" y="277"/>
                    <a:pt x="344" y="279"/>
                  </a:cubicBezTo>
                  <a:cubicBezTo>
                    <a:pt x="334" y="284"/>
                    <a:pt x="328" y="290"/>
                    <a:pt x="329" y="302"/>
                  </a:cubicBezTo>
                  <a:cubicBezTo>
                    <a:pt x="330" y="314"/>
                    <a:pt x="349" y="330"/>
                    <a:pt x="366" y="330"/>
                  </a:cubicBezTo>
                  <a:cubicBezTo>
                    <a:pt x="392" y="330"/>
                    <a:pt x="415" y="316"/>
                    <a:pt x="418" y="283"/>
                  </a:cubicBezTo>
                  <a:cubicBezTo>
                    <a:pt x="424" y="281"/>
                    <a:pt x="445" y="279"/>
                    <a:pt x="445" y="254"/>
                  </a:cubicBezTo>
                  <a:cubicBezTo>
                    <a:pt x="444" y="233"/>
                    <a:pt x="425" y="209"/>
                    <a:pt x="396" y="223"/>
                  </a:cubicBezTo>
                  <a:cubicBezTo>
                    <a:pt x="401" y="214"/>
                    <a:pt x="401" y="213"/>
                    <a:pt x="411" y="208"/>
                  </a:cubicBezTo>
                  <a:cubicBezTo>
                    <a:pt x="398" y="181"/>
                    <a:pt x="364" y="179"/>
                    <a:pt x="346" y="186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rgbClr val="6192B8"/>
                </a:gs>
                <a:gs pos="100000">
                  <a:srgbClr val="6695A8"/>
                </a:gs>
              </a:gsLst>
              <a:lin ang="5400000" scaled="1"/>
            </a:gradFill>
            <a:ln>
              <a:noFill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dirty="0">
                <a:latin typeface="文悦古典明朝体 (非商业使用) W5" pitchFamily="50" charset="-122"/>
                <a:ea typeface="文悦古典明朝体 (非商业使用) W5" pitchFamily="50" charset="-122"/>
              </a:endParaRPr>
            </a:p>
          </p:txBody>
        </p:sp>
      </p:grpSp>
      <p:grpSp>
        <p:nvGrpSpPr>
          <p:cNvPr id="11" name="组合 10"/>
          <p:cNvGrpSpPr>
            <a:grpSpLocks/>
          </p:cNvGrpSpPr>
          <p:nvPr/>
        </p:nvGrpSpPr>
        <p:grpSpPr bwMode="auto">
          <a:xfrm>
            <a:off x="3176588" y="2806700"/>
            <a:ext cx="2060575" cy="1709738"/>
            <a:chOff x="1423313" y="2640393"/>
            <a:chExt cx="1479613" cy="1227981"/>
          </a:xfrm>
        </p:grpSpPr>
        <p:sp>
          <p:nvSpPr>
            <p:cNvPr id="12" name="空心弧 11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1675234" y="2640393"/>
              <a:ext cx="1227692" cy="1227981"/>
            </a:xfrm>
            <a:prstGeom prst="blockArc">
              <a:avLst>
                <a:gd name="adj1" fmla="val 13322041"/>
                <a:gd name="adj2" fmla="val 9106646"/>
                <a:gd name="adj3" fmla="val 954"/>
              </a:avLst>
            </a:prstGeom>
            <a:solidFill>
              <a:schemeClr val="bg1"/>
            </a:solidFill>
            <a:ln>
              <a:solidFill>
                <a:srgbClr val="6695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schemeClr val="tx1"/>
                </a:solidFill>
                <a:latin typeface="文悦古典明朝体 (非商业使用) W5" pitchFamily="50" charset="-122"/>
                <a:ea typeface="文悦古典明朝体 (非商业使用) W5" pitchFamily="50" charset="-122"/>
              </a:endParaRPr>
            </a:p>
          </p:txBody>
        </p:sp>
        <p:sp>
          <p:nvSpPr>
            <p:cNvPr id="13" name="Freeform 21">
              <a:extLst>
                <a:ext uri="{FF2B5EF4-FFF2-40B4-BE49-F238E27FC236}"/>
              </a:extLst>
            </p:cNvPr>
            <p:cNvSpPr>
              <a:spLocks noEditPoints="1"/>
            </p:cNvSpPr>
            <p:nvPr/>
          </p:nvSpPr>
          <p:spPr bwMode="auto">
            <a:xfrm>
              <a:off x="1423313" y="3174000"/>
              <a:ext cx="1177534" cy="677271"/>
            </a:xfrm>
            <a:custGeom>
              <a:avLst/>
              <a:gdLst>
                <a:gd name="T0" fmla="*/ 242 w 761"/>
                <a:gd name="T1" fmla="*/ 165 h 437"/>
                <a:gd name="T2" fmla="*/ 290 w 761"/>
                <a:gd name="T3" fmla="*/ 291 h 437"/>
                <a:gd name="T4" fmla="*/ 249 w 761"/>
                <a:gd name="T5" fmla="*/ 256 h 437"/>
                <a:gd name="T6" fmla="*/ 250 w 761"/>
                <a:gd name="T7" fmla="*/ 261 h 437"/>
                <a:gd name="T8" fmla="*/ 267 w 761"/>
                <a:gd name="T9" fmla="*/ 294 h 437"/>
                <a:gd name="T10" fmla="*/ 272 w 761"/>
                <a:gd name="T11" fmla="*/ 224 h 437"/>
                <a:gd name="T12" fmla="*/ 199 w 761"/>
                <a:gd name="T13" fmla="*/ 125 h 437"/>
                <a:gd name="T14" fmla="*/ 130 w 761"/>
                <a:gd name="T15" fmla="*/ 188 h 437"/>
                <a:gd name="T16" fmla="*/ 167 w 761"/>
                <a:gd name="T17" fmla="*/ 181 h 437"/>
                <a:gd name="T18" fmla="*/ 159 w 761"/>
                <a:gd name="T19" fmla="*/ 271 h 437"/>
                <a:gd name="T20" fmla="*/ 151 w 761"/>
                <a:gd name="T21" fmla="*/ 264 h 437"/>
                <a:gd name="T22" fmla="*/ 138 w 761"/>
                <a:gd name="T23" fmla="*/ 206 h 437"/>
                <a:gd name="T24" fmla="*/ 133 w 761"/>
                <a:gd name="T25" fmla="*/ 195 h 437"/>
                <a:gd name="T26" fmla="*/ 233 w 761"/>
                <a:gd name="T27" fmla="*/ 136 h 437"/>
                <a:gd name="T28" fmla="*/ 294 w 761"/>
                <a:gd name="T29" fmla="*/ 187 h 437"/>
                <a:gd name="T30" fmla="*/ 317 w 761"/>
                <a:gd name="T31" fmla="*/ 164 h 437"/>
                <a:gd name="T32" fmla="*/ 296 w 761"/>
                <a:gd name="T33" fmla="*/ 143 h 437"/>
                <a:gd name="T34" fmla="*/ 341 w 761"/>
                <a:gd name="T35" fmla="*/ 100 h 437"/>
                <a:gd name="T36" fmla="*/ 258 w 761"/>
                <a:gd name="T37" fmla="*/ 49 h 437"/>
                <a:gd name="T38" fmla="*/ 208 w 761"/>
                <a:gd name="T39" fmla="*/ 13 h 437"/>
                <a:gd name="T40" fmla="*/ 151 w 761"/>
                <a:gd name="T41" fmla="*/ 14 h 437"/>
                <a:gd name="T42" fmla="*/ 172 w 761"/>
                <a:gd name="T43" fmla="*/ 31 h 437"/>
                <a:gd name="T44" fmla="*/ 138 w 761"/>
                <a:gd name="T45" fmla="*/ 44 h 437"/>
                <a:gd name="T46" fmla="*/ 91 w 761"/>
                <a:gd name="T47" fmla="*/ 6 h 437"/>
                <a:gd name="T48" fmla="*/ 22 w 761"/>
                <a:gd name="T49" fmla="*/ 62 h 437"/>
                <a:gd name="T50" fmla="*/ 17 w 761"/>
                <a:gd name="T51" fmla="*/ 150 h 437"/>
                <a:gd name="T52" fmla="*/ 56 w 761"/>
                <a:gd name="T53" fmla="*/ 136 h 437"/>
                <a:gd name="T54" fmla="*/ 84 w 761"/>
                <a:gd name="T55" fmla="*/ 211 h 437"/>
                <a:gd name="T56" fmla="*/ 295 w 761"/>
                <a:gd name="T57" fmla="*/ 431 h 437"/>
                <a:gd name="T58" fmla="*/ 519 w 761"/>
                <a:gd name="T59" fmla="*/ 401 h 437"/>
                <a:gd name="T60" fmla="*/ 761 w 761"/>
                <a:gd name="T61" fmla="*/ 416 h 437"/>
                <a:gd name="T62" fmla="*/ 507 w 761"/>
                <a:gd name="T63" fmla="*/ 374 h 437"/>
                <a:gd name="T64" fmla="*/ 203 w 761"/>
                <a:gd name="T65" fmla="*/ 284 h 437"/>
                <a:gd name="T66" fmla="*/ 377 w 761"/>
                <a:gd name="T67" fmla="*/ 399 h 437"/>
                <a:gd name="T68" fmla="*/ 608 w 761"/>
                <a:gd name="T69" fmla="*/ 373 h 437"/>
                <a:gd name="T70" fmla="*/ 329 w 761"/>
                <a:gd name="T71" fmla="*/ 361 h 437"/>
                <a:gd name="T72" fmla="*/ 344 w 761"/>
                <a:gd name="T73" fmla="*/ 279 h 437"/>
                <a:gd name="T74" fmla="*/ 366 w 761"/>
                <a:gd name="T75" fmla="*/ 330 h 437"/>
                <a:gd name="T76" fmla="*/ 445 w 761"/>
                <a:gd name="T77" fmla="*/ 254 h 437"/>
                <a:gd name="T78" fmla="*/ 411 w 761"/>
                <a:gd name="T79" fmla="*/ 208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61" h="437">
                  <a:moveTo>
                    <a:pt x="233" y="136"/>
                  </a:moveTo>
                  <a:cubicBezTo>
                    <a:pt x="239" y="143"/>
                    <a:pt x="240" y="155"/>
                    <a:pt x="242" y="165"/>
                  </a:cubicBezTo>
                  <a:cubicBezTo>
                    <a:pt x="277" y="170"/>
                    <a:pt x="288" y="199"/>
                    <a:pt x="279" y="222"/>
                  </a:cubicBezTo>
                  <a:cubicBezTo>
                    <a:pt x="320" y="251"/>
                    <a:pt x="302" y="279"/>
                    <a:pt x="290" y="291"/>
                  </a:cubicBezTo>
                  <a:cubicBezTo>
                    <a:pt x="281" y="299"/>
                    <a:pt x="262" y="306"/>
                    <a:pt x="246" y="304"/>
                  </a:cubicBezTo>
                  <a:cubicBezTo>
                    <a:pt x="196" y="298"/>
                    <a:pt x="223" y="226"/>
                    <a:pt x="249" y="256"/>
                  </a:cubicBezTo>
                  <a:cubicBezTo>
                    <a:pt x="261" y="269"/>
                    <a:pt x="247" y="273"/>
                    <a:pt x="247" y="273"/>
                  </a:cubicBezTo>
                  <a:cubicBezTo>
                    <a:pt x="250" y="272"/>
                    <a:pt x="251" y="265"/>
                    <a:pt x="250" y="261"/>
                  </a:cubicBezTo>
                  <a:cubicBezTo>
                    <a:pt x="246" y="258"/>
                    <a:pt x="246" y="258"/>
                    <a:pt x="246" y="258"/>
                  </a:cubicBezTo>
                  <a:cubicBezTo>
                    <a:pt x="227" y="239"/>
                    <a:pt x="209" y="312"/>
                    <a:pt x="267" y="294"/>
                  </a:cubicBezTo>
                  <a:cubicBezTo>
                    <a:pt x="279" y="290"/>
                    <a:pt x="291" y="283"/>
                    <a:pt x="295" y="273"/>
                  </a:cubicBezTo>
                  <a:cubicBezTo>
                    <a:pt x="305" y="249"/>
                    <a:pt x="286" y="232"/>
                    <a:pt x="272" y="224"/>
                  </a:cubicBezTo>
                  <a:cubicBezTo>
                    <a:pt x="285" y="191"/>
                    <a:pt x="258" y="179"/>
                    <a:pt x="235" y="173"/>
                  </a:cubicBezTo>
                  <a:cubicBezTo>
                    <a:pt x="229" y="151"/>
                    <a:pt x="231" y="133"/>
                    <a:pt x="199" y="125"/>
                  </a:cubicBezTo>
                  <a:cubicBezTo>
                    <a:pt x="163" y="116"/>
                    <a:pt x="91" y="113"/>
                    <a:pt x="114" y="175"/>
                  </a:cubicBezTo>
                  <a:cubicBezTo>
                    <a:pt x="116" y="180"/>
                    <a:pt x="125" y="188"/>
                    <a:pt x="130" y="188"/>
                  </a:cubicBezTo>
                  <a:cubicBezTo>
                    <a:pt x="183" y="194"/>
                    <a:pt x="143" y="150"/>
                    <a:pt x="153" y="157"/>
                  </a:cubicBezTo>
                  <a:cubicBezTo>
                    <a:pt x="160" y="162"/>
                    <a:pt x="165" y="171"/>
                    <a:pt x="167" y="181"/>
                  </a:cubicBezTo>
                  <a:cubicBezTo>
                    <a:pt x="168" y="190"/>
                    <a:pt x="165" y="206"/>
                    <a:pt x="165" y="206"/>
                  </a:cubicBezTo>
                  <a:cubicBezTo>
                    <a:pt x="163" y="220"/>
                    <a:pt x="157" y="245"/>
                    <a:pt x="159" y="271"/>
                  </a:cubicBezTo>
                  <a:cubicBezTo>
                    <a:pt x="164" y="356"/>
                    <a:pt x="244" y="382"/>
                    <a:pt x="293" y="414"/>
                  </a:cubicBezTo>
                  <a:cubicBezTo>
                    <a:pt x="238" y="388"/>
                    <a:pt x="152" y="357"/>
                    <a:pt x="151" y="264"/>
                  </a:cubicBezTo>
                  <a:cubicBezTo>
                    <a:pt x="151" y="238"/>
                    <a:pt x="153" y="214"/>
                    <a:pt x="159" y="190"/>
                  </a:cubicBezTo>
                  <a:cubicBezTo>
                    <a:pt x="146" y="194"/>
                    <a:pt x="141" y="194"/>
                    <a:pt x="138" y="206"/>
                  </a:cubicBezTo>
                  <a:cubicBezTo>
                    <a:pt x="118" y="289"/>
                    <a:pt x="167" y="355"/>
                    <a:pt x="216" y="388"/>
                  </a:cubicBezTo>
                  <a:cubicBezTo>
                    <a:pt x="149" y="353"/>
                    <a:pt x="109" y="277"/>
                    <a:pt x="133" y="195"/>
                  </a:cubicBezTo>
                  <a:cubicBezTo>
                    <a:pt x="87" y="190"/>
                    <a:pt x="86" y="121"/>
                    <a:pt x="144" y="112"/>
                  </a:cubicBezTo>
                  <a:cubicBezTo>
                    <a:pt x="162" y="110"/>
                    <a:pt x="206" y="105"/>
                    <a:pt x="233" y="136"/>
                  </a:cubicBezTo>
                  <a:close/>
                  <a:moveTo>
                    <a:pt x="346" y="186"/>
                  </a:moveTo>
                  <a:cubicBezTo>
                    <a:pt x="326" y="194"/>
                    <a:pt x="305" y="193"/>
                    <a:pt x="294" y="187"/>
                  </a:cubicBezTo>
                  <a:cubicBezTo>
                    <a:pt x="274" y="176"/>
                    <a:pt x="273" y="146"/>
                    <a:pt x="292" y="138"/>
                  </a:cubicBezTo>
                  <a:cubicBezTo>
                    <a:pt x="318" y="127"/>
                    <a:pt x="320" y="154"/>
                    <a:pt x="317" y="164"/>
                  </a:cubicBezTo>
                  <a:cubicBezTo>
                    <a:pt x="311" y="163"/>
                    <a:pt x="310" y="157"/>
                    <a:pt x="311" y="153"/>
                  </a:cubicBezTo>
                  <a:cubicBezTo>
                    <a:pt x="312" y="143"/>
                    <a:pt x="302" y="138"/>
                    <a:pt x="296" y="143"/>
                  </a:cubicBezTo>
                  <a:cubicBezTo>
                    <a:pt x="267" y="168"/>
                    <a:pt x="308" y="202"/>
                    <a:pt x="349" y="168"/>
                  </a:cubicBezTo>
                  <a:cubicBezTo>
                    <a:pt x="375" y="145"/>
                    <a:pt x="363" y="111"/>
                    <a:pt x="341" y="100"/>
                  </a:cubicBezTo>
                  <a:cubicBezTo>
                    <a:pt x="330" y="94"/>
                    <a:pt x="323" y="89"/>
                    <a:pt x="316" y="82"/>
                  </a:cubicBezTo>
                  <a:cubicBezTo>
                    <a:pt x="295" y="62"/>
                    <a:pt x="302" y="44"/>
                    <a:pt x="258" y="49"/>
                  </a:cubicBezTo>
                  <a:cubicBezTo>
                    <a:pt x="254" y="38"/>
                    <a:pt x="253" y="27"/>
                    <a:pt x="245" y="20"/>
                  </a:cubicBezTo>
                  <a:cubicBezTo>
                    <a:pt x="232" y="7"/>
                    <a:pt x="220" y="10"/>
                    <a:pt x="208" y="13"/>
                  </a:cubicBezTo>
                  <a:cubicBezTo>
                    <a:pt x="206" y="13"/>
                    <a:pt x="194" y="0"/>
                    <a:pt x="184" y="1"/>
                  </a:cubicBezTo>
                  <a:cubicBezTo>
                    <a:pt x="169" y="1"/>
                    <a:pt x="156" y="7"/>
                    <a:pt x="151" y="14"/>
                  </a:cubicBezTo>
                  <a:cubicBezTo>
                    <a:pt x="142" y="27"/>
                    <a:pt x="143" y="76"/>
                    <a:pt x="171" y="65"/>
                  </a:cubicBezTo>
                  <a:cubicBezTo>
                    <a:pt x="197" y="55"/>
                    <a:pt x="176" y="37"/>
                    <a:pt x="172" y="31"/>
                  </a:cubicBezTo>
                  <a:cubicBezTo>
                    <a:pt x="186" y="31"/>
                    <a:pt x="195" y="49"/>
                    <a:pt x="191" y="59"/>
                  </a:cubicBezTo>
                  <a:cubicBezTo>
                    <a:pt x="177" y="86"/>
                    <a:pt x="140" y="78"/>
                    <a:pt x="138" y="44"/>
                  </a:cubicBezTo>
                  <a:cubicBezTo>
                    <a:pt x="138" y="44"/>
                    <a:pt x="139" y="36"/>
                    <a:pt x="138" y="33"/>
                  </a:cubicBezTo>
                  <a:cubicBezTo>
                    <a:pt x="134" y="19"/>
                    <a:pt x="110" y="2"/>
                    <a:pt x="91" y="6"/>
                  </a:cubicBezTo>
                  <a:cubicBezTo>
                    <a:pt x="82" y="8"/>
                    <a:pt x="78" y="16"/>
                    <a:pt x="74" y="23"/>
                  </a:cubicBezTo>
                  <a:cubicBezTo>
                    <a:pt x="49" y="18"/>
                    <a:pt x="24" y="40"/>
                    <a:pt x="22" y="62"/>
                  </a:cubicBezTo>
                  <a:cubicBezTo>
                    <a:pt x="21" y="70"/>
                    <a:pt x="27" y="76"/>
                    <a:pt x="26" y="83"/>
                  </a:cubicBezTo>
                  <a:cubicBezTo>
                    <a:pt x="24" y="98"/>
                    <a:pt x="0" y="119"/>
                    <a:pt x="17" y="150"/>
                  </a:cubicBezTo>
                  <a:cubicBezTo>
                    <a:pt x="20" y="156"/>
                    <a:pt x="30" y="162"/>
                    <a:pt x="36" y="165"/>
                  </a:cubicBezTo>
                  <a:cubicBezTo>
                    <a:pt x="89" y="196"/>
                    <a:pt x="90" y="102"/>
                    <a:pt x="56" y="136"/>
                  </a:cubicBezTo>
                  <a:cubicBezTo>
                    <a:pt x="59" y="119"/>
                    <a:pt x="78" y="114"/>
                    <a:pt x="85" y="131"/>
                  </a:cubicBezTo>
                  <a:cubicBezTo>
                    <a:pt x="96" y="155"/>
                    <a:pt x="83" y="188"/>
                    <a:pt x="84" y="211"/>
                  </a:cubicBezTo>
                  <a:cubicBezTo>
                    <a:pt x="86" y="254"/>
                    <a:pt x="105" y="293"/>
                    <a:pt x="122" y="321"/>
                  </a:cubicBezTo>
                  <a:cubicBezTo>
                    <a:pt x="151" y="371"/>
                    <a:pt x="217" y="421"/>
                    <a:pt x="295" y="431"/>
                  </a:cubicBezTo>
                  <a:cubicBezTo>
                    <a:pt x="334" y="437"/>
                    <a:pt x="385" y="433"/>
                    <a:pt x="418" y="418"/>
                  </a:cubicBezTo>
                  <a:cubicBezTo>
                    <a:pt x="445" y="406"/>
                    <a:pt x="474" y="403"/>
                    <a:pt x="519" y="401"/>
                  </a:cubicBezTo>
                  <a:cubicBezTo>
                    <a:pt x="568" y="399"/>
                    <a:pt x="611" y="403"/>
                    <a:pt x="658" y="413"/>
                  </a:cubicBezTo>
                  <a:cubicBezTo>
                    <a:pt x="695" y="420"/>
                    <a:pt x="761" y="417"/>
                    <a:pt x="761" y="416"/>
                  </a:cubicBezTo>
                  <a:cubicBezTo>
                    <a:pt x="723" y="413"/>
                    <a:pt x="637" y="387"/>
                    <a:pt x="604" y="381"/>
                  </a:cubicBezTo>
                  <a:cubicBezTo>
                    <a:pt x="572" y="375"/>
                    <a:pt x="546" y="372"/>
                    <a:pt x="507" y="374"/>
                  </a:cubicBezTo>
                  <a:cubicBezTo>
                    <a:pt x="463" y="376"/>
                    <a:pt x="428" y="394"/>
                    <a:pt x="395" y="402"/>
                  </a:cubicBezTo>
                  <a:cubicBezTo>
                    <a:pt x="306" y="424"/>
                    <a:pt x="216" y="388"/>
                    <a:pt x="203" y="284"/>
                  </a:cubicBezTo>
                  <a:cubicBezTo>
                    <a:pt x="210" y="305"/>
                    <a:pt x="223" y="330"/>
                    <a:pt x="234" y="347"/>
                  </a:cubicBezTo>
                  <a:cubicBezTo>
                    <a:pt x="257" y="382"/>
                    <a:pt x="324" y="413"/>
                    <a:pt x="377" y="399"/>
                  </a:cubicBezTo>
                  <a:cubicBezTo>
                    <a:pt x="407" y="391"/>
                    <a:pt x="437" y="377"/>
                    <a:pt x="471" y="370"/>
                  </a:cubicBezTo>
                  <a:cubicBezTo>
                    <a:pt x="528" y="359"/>
                    <a:pt x="565" y="369"/>
                    <a:pt x="608" y="373"/>
                  </a:cubicBezTo>
                  <a:cubicBezTo>
                    <a:pt x="584" y="357"/>
                    <a:pt x="540" y="343"/>
                    <a:pt x="502" y="347"/>
                  </a:cubicBezTo>
                  <a:cubicBezTo>
                    <a:pt x="435" y="354"/>
                    <a:pt x="356" y="391"/>
                    <a:pt x="329" y="361"/>
                  </a:cubicBezTo>
                  <a:cubicBezTo>
                    <a:pt x="270" y="296"/>
                    <a:pt x="366" y="227"/>
                    <a:pt x="370" y="297"/>
                  </a:cubicBezTo>
                  <a:cubicBezTo>
                    <a:pt x="363" y="283"/>
                    <a:pt x="353" y="277"/>
                    <a:pt x="344" y="279"/>
                  </a:cubicBezTo>
                  <a:cubicBezTo>
                    <a:pt x="334" y="284"/>
                    <a:pt x="328" y="290"/>
                    <a:pt x="329" y="302"/>
                  </a:cubicBezTo>
                  <a:cubicBezTo>
                    <a:pt x="330" y="314"/>
                    <a:pt x="349" y="330"/>
                    <a:pt x="366" y="330"/>
                  </a:cubicBezTo>
                  <a:cubicBezTo>
                    <a:pt x="392" y="330"/>
                    <a:pt x="415" y="316"/>
                    <a:pt x="418" y="283"/>
                  </a:cubicBezTo>
                  <a:cubicBezTo>
                    <a:pt x="424" y="281"/>
                    <a:pt x="445" y="279"/>
                    <a:pt x="445" y="254"/>
                  </a:cubicBezTo>
                  <a:cubicBezTo>
                    <a:pt x="444" y="233"/>
                    <a:pt x="425" y="209"/>
                    <a:pt x="396" y="223"/>
                  </a:cubicBezTo>
                  <a:cubicBezTo>
                    <a:pt x="401" y="214"/>
                    <a:pt x="401" y="213"/>
                    <a:pt x="411" y="208"/>
                  </a:cubicBezTo>
                  <a:cubicBezTo>
                    <a:pt x="398" y="181"/>
                    <a:pt x="364" y="179"/>
                    <a:pt x="346" y="186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rgbClr val="6192B8"/>
                </a:gs>
                <a:gs pos="100000">
                  <a:srgbClr val="6695A8"/>
                </a:gs>
              </a:gsLst>
              <a:lin ang="5400000" scaled="1"/>
            </a:gradFill>
            <a:ln>
              <a:noFill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dirty="0">
                <a:latin typeface="文悦古典明朝体 (非商业使用) W5" pitchFamily="50" charset="-122"/>
                <a:ea typeface="文悦古典明朝体 (非商业使用) W5" pitchFamily="50" charset="-122"/>
              </a:endParaRPr>
            </a:p>
          </p:txBody>
        </p:sp>
      </p:grpSp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5641975" y="2806700"/>
            <a:ext cx="2060575" cy="1709738"/>
            <a:chOff x="1423313" y="2640393"/>
            <a:chExt cx="1479613" cy="1227981"/>
          </a:xfrm>
        </p:grpSpPr>
        <p:sp>
          <p:nvSpPr>
            <p:cNvPr id="15" name="空心弧 14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1675235" y="2640393"/>
              <a:ext cx="1227691" cy="1227981"/>
            </a:xfrm>
            <a:prstGeom prst="blockArc">
              <a:avLst>
                <a:gd name="adj1" fmla="val 13322041"/>
                <a:gd name="adj2" fmla="val 9106646"/>
                <a:gd name="adj3" fmla="val 954"/>
              </a:avLst>
            </a:prstGeom>
            <a:solidFill>
              <a:schemeClr val="bg1"/>
            </a:solidFill>
            <a:ln>
              <a:solidFill>
                <a:srgbClr val="6695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schemeClr val="tx1"/>
                </a:solidFill>
                <a:latin typeface="文悦古典明朝体 (非商业使用) W5" pitchFamily="50" charset="-122"/>
                <a:ea typeface="文悦古典明朝体 (非商业使用) W5" pitchFamily="50" charset="-122"/>
              </a:endParaRPr>
            </a:p>
          </p:txBody>
        </p:sp>
        <p:sp>
          <p:nvSpPr>
            <p:cNvPr id="16" name="Freeform 21">
              <a:extLst>
                <a:ext uri="{FF2B5EF4-FFF2-40B4-BE49-F238E27FC236}"/>
              </a:extLst>
            </p:cNvPr>
            <p:cNvSpPr>
              <a:spLocks noEditPoints="1"/>
            </p:cNvSpPr>
            <p:nvPr/>
          </p:nvSpPr>
          <p:spPr bwMode="auto">
            <a:xfrm>
              <a:off x="1423313" y="3174000"/>
              <a:ext cx="1177535" cy="677271"/>
            </a:xfrm>
            <a:custGeom>
              <a:avLst/>
              <a:gdLst>
                <a:gd name="T0" fmla="*/ 242 w 761"/>
                <a:gd name="T1" fmla="*/ 165 h 437"/>
                <a:gd name="T2" fmla="*/ 290 w 761"/>
                <a:gd name="T3" fmla="*/ 291 h 437"/>
                <a:gd name="T4" fmla="*/ 249 w 761"/>
                <a:gd name="T5" fmla="*/ 256 h 437"/>
                <a:gd name="T6" fmla="*/ 250 w 761"/>
                <a:gd name="T7" fmla="*/ 261 h 437"/>
                <a:gd name="T8" fmla="*/ 267 w 761"/>
                <a:gd name="T9" fmla="*/ 294 h 437"/>
                <a:gd name="T10" fmla="*/ 272 w 761"/>
                <a:gd name="T11" fmla="*/ 224 h 437"/>
                <a:gd name="T12" fmla="*/ 199 w 761"/>
                <a:gd name="T13" fmla="*/ 125 h 437"/>
                <a:gd name="T14" fmla="*/ 130 w 761"/>
                <a:gd name="T15" fmla="*/ 188 h 437"/>
                <a:gd name="T16" fmla="*/ 167 w 761"/>
                <a:gd name="T17" fmla="*/ 181 h 437"/>
                <a:gd name="T18" fmla="*/ 159 w 761"/>
                <a:gd name="T19" fmla="*/ 271 h 437"/>
                <a:gd name="T20" fmla="*/ 151 w 761"/>
                <a:gd name="T21" fmla="*/ 264 h 437"/>
                <a:gd name="T22" fmla="*/ 138 w 761"/>
                <a:gd name="T23" fmla="*/ 206 h 437"/>
                <a:gd name="T24" fmla="*/ 133 w 761"/>
                <a:gd name="T25" fmla="*/ 195 h 437"/>
                <a:gd name="T26" fmla="*/ 233 w 761"/>
                <a:gd name="T27" fmla="*/ 136 h 437"/>
                <a:gd name="T28" fmla="*/ 294 w 761"/>
                <a:gd name="T29" fmla="*/ 187 h 437"/>
                <a:gd name="T30" fmla="*/ 317 w 761"/>
                <a:gd name="T31" fmla="*/ 164 h 437"/>
                <a:gd name="T32" fmla="*/ 296 w 761"/>
                <a:gd name="T33" fmla="*/ 143 h 437"/>
                <a:gd name="T34" fmla="*/ 341 w 761"/>
                <a:gd name="T35" fmla="*/ 100 h 437"/>
                <a:gd name="T36" fmla="*/ 258 w 761"/>
                <a:gd name="T37" fmla="*/ 49 h 437"/>
                <a:gd name="T38" fmla="*/ 208 w 761"/>
                <a:gd name="T39" fmla="*/ 13 h 437"/>
                <a:gd name="T40" fmla="*/ 151 w 761"/>
                <a:gd name="T41" fmla="*/ 14 h 437"/>
                <a:gd name="T42" fmla="*/ 172 w 761"/>
                <a:gd name="T43" fmla="*/ 31 h 437"/>
                <a:gd name="T44" fmla="*/ 138 w 761"/>
                <a:gd name="T45" fmla="*/ 44 h 437"/>
                <a:gd name="T46" fmla="*/ 91 w 761"/>
                <a:gd name="T47" fmla="*/ 6 h 437"/>
                <a:gd name="T48" fmla="*/ 22 w 761"/>
                <a:gd name="T49" fmla="*/ 62 h 437"/>
                <a:gd name="T50" fmla="*/ 17 w 761"/>
                <a:gd name="T51" fmla="*/ 150 h 437"/>
                <a:gd name="T52" fmla="*/ 56 w 761"/>
                <a:gd name="T53" fmla="*/ 136 h 437"/>
                <a:gd name="T54" fmla="*/ 84 w 761"/>
                <a:gd name="T55" fmla="*/ 211 h 437"/>
                <a:gd name="T56" fmla="*/ 295 w 761"/>
                <a:gd name="T57" fmla="*/ 431 h 437"/>
                <a:gd name="T58" fmla="*/ 519 w 761"/>
                <a:gd name="T59" fmla="*/ 401 h 437"/>
                <a:gd name="T60" fmla="*/ 761 w 761"/>
                <a:gd name="T61" fmla="*/ 416 h 437"/>
                <a:gd name="T62" fmla="*/ 507 w 761"/>
                <a:gd name="T63" fmla="*/ 374 h 437"/>
                <a:gd name="T64" fmla="*/ 203 w 761"/>
                <a:gd name="T65" fmla="*/ 284 h 437"/>
                <a:gd name="T66" fmla="*/ 377 w 761"/>
                <a:gd name="T67" fmla="*/ 399 h 437"/>
                <a:gd name="T68" fmla="*/ 608 w 761"/>
                <a:gd name="T69" fmla="*/ 373 h 437"/>
                <a:gd name="T70" fmla="*/ 329 w 761"/>
                <a:gd name="T71" fmla="*/ 361 h 437"/>
                <a:gd name="T72" fmla="*/ 344 w 761"/>
                <a:gd name="T73" fmla="*/ 279 h 437"/>
                <a:gd name="T74" fmla="*/ 366 w 761"/>
                <a:gd name="T75" fmla="*/ 330 h 437"/>
                <a:gd name="T76" fmla="*/ 445 w 761"/>
                <a:gd name="T77" fmla="*/ 254 h 437"/>
                <a:gd name="T78" fmla="*/ 411 w 761"/>
                <a:gd name="T79" fmla="*/ 208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61" h="437">
                  <a:moveTo>
                    <a:pt x="233" y="136"/>
                  </a:moveTo>
                  <a:cubicBezTo>
                    <a:pt x="239" y="143"/>
                    <a:pt x="240" y="155"/>
                    <a:pt x="242" y="165"/>
                  </a:cubicBezTo>
                  <a:cubicBezTo>
                    <a:pt x="277" y="170"/>
                    <a:pt x="288" y="199"/>
                    <a:pt x="279" y="222"/>
                  </a:cubicBezTo>
                  <a:cubicBezTo>
                    <a:pt x="320" y="251"/>
                    <a:pt x="302" y="279"/>
                    <a:pt x="290" y="291"/>
                  </a:cubicBezTo>
                  <a:cubicBezTo>
                    <a:pt x="281" y="299"/>
                    <a:pt x="262" y="306"/>
                    <a:pt x="246" y="304"/>
                  </a:cubicBezTo>
                  <a:cubicBezTo>
                    <a:pt x="196" y="298"/>
                    <a:pt x="223" y="226"/>
                    <a:pt x="249" y="256"/>
                  </a:cubicBezTo>
                  <a:cubicBezTo>
                    <a:pt x="261" y="269"/>
                    <a:pt x="247" y="273"/>
                    <a:pt x="247" y="273"/>
                  </a:cubicBezTo>
                  <a:cubicBezTo>
                    <a:pt x="250" y="272"/>
                    <a:pt x="251" y="265"/>
                    <a:pt x="250" y="261"/>
                  </a:cubicBezTo>
                  <a:cubicBezTo>
                    <a:pt x="246" y="258"/>
                    <a:pt x="246" y="258"/>
                    <a:pt x="246" y="258"/>
                  </a:cubicBezTo>
                  <a:cubicBezTo>
                    <a:pt x="227" y="239"/>
                    <a:pt x="209" y="312"/>
                    <a:pt x="267" y="294"/>
                  </a:cubicBezTo>
                  <a:cubicBezTo>
                    <a:pt x="279" y="290"/>
                    <a:pt x="291" y="283"/>
                    <a:pt x="295" y="273"/>
                  </a:cubicBezTo>
                  <a:cubicBezTo>
                    <a:pt x="305" y="249"/>
                    <a:pt x="286" y="232"/>
                    <a:pt x="272" y="224"/>
                  </a:cubicBezTo>
                  <a:cubicBezTo>
                    <a:pt x="285" y="191"/>
                    <a:pt x="258" y="179"/>
                    <a:pt x="235" y="173"/>
                  </a:cubicBezTo>
                  <a:cubicBezTo>
                    <a:pt x="229" y="151"/>
                    <a:pt x="231" y="133"/>
                    <a:pt x="199" y="125"/>
                  </a:cubicBezTo>
                  <a:cubicBezTo>
                    <a:pt x="163" y="116"/>
                    <a:pt x="91" y="113"/>
                    <a:pt x="114" y="175"/>
                  </a:cubicBezTo>
                  <a:cubicBezTo>
                    <a:pt x="116" y="180"/>
                    <a:pt x="125" y="188"/>
                    <a:pt x="130" y="188"/>
                  </a:cubicBezTo>
                  <a:cubicBezTo>
                    <a:pt x="183" y="194"/>
                    <a:pt x="143" y="150"/>
                    <a:pt x="153" y="157"/>
                  </a:cubicBezTo>
                  <a:cubicBezTo>
                    <a:pt x="160" y="162"/>
                    <a:pt x="165" y="171"/>
                    <a:pt x="167" y="181"/>
                  </a:cubicBezTo>
                  <a:cubicBezTo>
                    <a:pt x="168" y="190"/>
                    <a:pt x="165" y="206"/>
                    <a:pt x="165" y="206"/>
                  </a:cubicBezTo>
                  <a:cubicBezTo>
                    <a:pt x="163" y="220"/>
                    <a:pt x="157" y="245"/>
                    <a:pt x="159" y="271"/>
                  </a:cubicBezTo>
                  <a:cubicBezTo>
                    <a:pt x="164" y="356"/>
                    <a:pt x="244" y="382"/>
                    <a:pt x="293" y="414"/>
                  </a:cubicBezTo>
                  <a:cubicBezTo>
                    <a:pt x="238" y="388"/>
                    <a:pt x="152" y="357"/>
                    <a:pt x="151" y="264"/>
                  </a:cubicBezTo>
                  <a:cubicBezTo>
                    <a:pt x="151" y="238"/>
                    <a:pt x="153" y="214"/>
                    <a:pt x="159" y="190"/>
                  </a:cubicBezTo>
                  <a:cubicBezTo>
                    <a:pt x="146" y="194"/>
                    <a:pt x="141" y="194"/>
                    <a:pt x="138" y="206"/>
                  </a:cubicBezTo>
                  <a:cubicBezTo>
                    <a:pt x="118" y="289"/>
                    <a:pt x="167" y="355"/>
                    <a:pt x="216" y="388"/>
                  </a:cubicBezTo>
                  <a:cubicBezTo>
                    <a:pt x="149" y="353"/>
                    <a:pt x="109" y="277"/>
                    <a:pt x="133" y="195"/>
                  </a:cubicBezTo>
                  <a:cubicBezTo>
                    <a:pt x="87" y="190"/>
                    <a:pt x="86" y="121"/>
                    <a:pt x="144" y="112"/>
                  </a:cubicBezTo>
                  <a:cubicBezTo>
                    <a:pt x="162" y="110"/>
                    <a:pt x="206" y="105"/>
                    <a:pt x="233" y="136"/>
                  </a:cubicBezTo>
                  <a:close/>
                  <a:moveTo>
                    <a:pt x="346" y="186"/>
                  </a:moveTo>
                  <a:cubicBezTo>
                    <a:pt x="326" y="194"/>
                    <a:pt x="305" y="193"/>
                    <a:pt x="294" y="187"/>
                  </a:cubicBezTo>
                  <a:cubicBezTo>
                    <a:pt x="274" y="176"/>
                    <a:pt x="273" y="146"/>
                    <a:pt x="292" y="138"/>
                  </a:cubicBezTo>
                  <a:cubicBezTo>
                    <a:pt x="318" y="127"/>
                    <a:pt x="320" y="154"/>
                    <a:pt x="317" y="164"/>
                  </a:cubicBezTo>
                  <a:cubicBezTo>
                    <a:pt x="311" y="163"/>
                    <a:pt x="310" y="157"/>
                    <a:pt x="311" y="153"/>
                  </a:cubicBezTo>
                  <a:cubicBezTo>
                    <a:pt x="312" y="143"/>
                    <a:pt x="302" y="138"/>
                    <a:pt x="296" y="143"/>
                  </a:cubicBezTo>
                  <a:cubicBezTo>
                    <a:pt x="267" y="168"/>
                    <a:pt x="308" y="202"/>
                    <a:pt x="349" y="168"/>
                  </a:cubicBezTo>
                  <a:cubicBezTo>
                    <a:pt x="375" y="145"/>
                    <a:pt x="363" y="111"/>
                    <a:pt x="341" y="100"/>
                  </a:cubicBezTo>
                  <a:cubicBezTo>
                    <a:pt x="330" y="94"/>
                    <a:pt x="323" y="89"/>
                    <a:pt x="316" y="82"/>
                  </a:cubicBezTo>
                  <a:cubicBezTo>
                    <a:pt x="295" y="62"/>
                    <a:pt x="302" y="44"/>
                    <a:pt x="258" y="49"/>
                  </a:cubicBezTo>
                  <a:cubicBezTo>
                    <a:pt x="254" y="38"/>
                    <a:pt x="253" y="27"/>
                    <a:pt x="245" y="20"/>
                  </a:cubicBezTo>
                  <a:cubicBezTo>
                    <a:pt x="232" y="7"/>
                    <a:pt x="220" y="10"/>
                    <a:pt x="208" y="13"/>
                  </a:cubicBezTo>
                  <a:cubicBezTo>
                    <a:pt x="206" y="13"/>
                    <a:pt x="194" y="0"/>
                    <a:pt x="184" y="1"/>
                  </a:cubicBezTo>
                  <a:cubicBezTo>
                    <a:pt x="169" y="1"/>
                    <a:pt x="156" y="7"/>
                    <a:pt x="151" y="14"/>
                  </a:cubicBezTo>
                  <a:cubicBezTo>
                    <a:pt x="142" y="27"/>
                    <a:pt x="143" y="76"/>
                    <a:pt x="171" y="65"/>
                  </a:cubicBezTo>
                  <a:cubicBezTo>
                    <a:pt x="197" y="55"/>
                    <a:pt x="176" y="37"/>
                    <a:pt x="172" y="31"/>
                  </a:cubicBezTo>
                  <a:cubicBezTo>
                    <a:pt x="186" y="31"/>
                    <a:pt x="195" y="49"/>
                    <a:pt x="191" y="59"/>
                  </a:cubicBezTo>
                  <a:cubicBezTo>
                    <a:pt x="177" y="86"/>
                    <a:pt x="140" y="78"/>
                    <a:pt x="138" y="44"/>
                  </a:cubicBezTo>
                  <a:cubicBezTo>
                    <a:pt x="138" y="44"/>
                    <a:pt x="139" y="36"/>
                    <a:pt x="138" y="33"/>
                  </a:cubicBezTo>
                  <a:cubicBezTo>
                    <a:pt x="134" y="19"/>
                    <a:pt x="110" y="2"/>
                    <a:pt x="91" y="6"/>
                  </a:cubicBezTo>
                  <a:cubicBezTo>
                    <a:pt x="82" y="8"/>
                    <a:pt x="78" y="16"/>
                    <a:pt x="74" y="23"/>
                  </a:cubicBezTo>
                  <a:cubicBezTo>
                    <a:pt x="49" y="18"/>
                    <a:pt x="24" y="40"/>
                    <a:pt x="22" y="62"/>
                  </a:cubicBezTo>
                  <a:cubicBezTo>
                    <a:pt x="21" y="70"/>
                    <a:pt x="27" y="76"/>
                    <a:pt x="26" y="83"/>
                  </a:cubicBezTo>
                  <a:cubicBezTo>
                    <a:pt x="24" y="98"/>
                    <a:pt x="0" y="119"/>
                    <a:pt x="17" y="150"/>
                  </a:cubicBezTo>
                  <a:cubicBezTo>
                    <a:pt x="20" y="156"/>
                    <a:pt x="30" y="162"/>
                    <a:pt x="36" y="165"/>
                  </a:cubicBezTo>
                  <a:cubicBezTo>
                    <a:pt x="89" y="196"/>
                    <a:pt x="90" y="102"/>
                    <a:pt x="56" y="136"/>
                  </a:cubicBezTo>
                  <a:cubicBezTo>
                    <a:pt x="59" y="119"/>
                    <a:pt x="78" y="114"/>
                    <a:pt x="85" y="131"/>
                  </a:cubicBezTo>
                  <a:cubicBezTo>
                    <a:pt x="96" y="155"/>
                    <a:pt x="83" y="188"/>
                    <a:pt x="84" y="211"/>
                  </a:cubicBezTo>
                  <a:cubicBezTo>
                    <a:pt x="86" y="254"/>
                    <a:pt x="105" y="293"/>
                    <a:pt x="122" y="321"/>
                  </a:cubicBezTo>
                  <a:cubicBezTo>
                    <a:pt x="151" y="371"/>
                    <a:pt x="217" y="421"/>
                    <a:pt x="295" y="431"/>
                  </a:cubicBezTo>
                  <a:cubicBezTo>
                    <a:pt x="334" y="437"/>
                    <a:pt x="385" y="433"/>
                    <a:pt x="418" y="418"/>
                  </a:cubicBezTo>
                  <a:cubicBezTo>
                    <a:pt x="445" y="406"/>
                    <a:pt x="474" y="403"/>
                    <a:pt x="519" y="401"/>
                  </a:cubicBezTo>
                  <a:cubicBezTo>
                    <a:pt x="568" y="399"/>
                    <a:pt x="611" y="403"/>
                    <a:pt x="658" y="413"/>
                  </a:cubicBezTo>
                  <a:cubicBezTo>
                    <a:pt x="695" y="420"/>
                    <a:pt x="761" y="417"/>
                    <a:pt x="761" y="416"/>
                  </a:cubicBezTo>
                  <a:cubicBezTo>
                    <a:pt x="723" y="413"/>
                    <a:pt x="637" y="387"/>
                    <a:pt x="604" y="381"/>
                  </a:cubicBezTo>
                  <a:cubicBezTo>
                    <a:pt x="572" y="375"/>
                    <a:pt x="546" y="372"/>
                    <a:pt x="507" y="374"/>
                  </a:cubicBezTo>
                  <a:cubicBezTo>
                    <a:pt x="463" y="376"/>
                    <a:pt x="428" y="394"/>
                    <a:pt x="395" y="402"/>
                  </a:cubicBezTo>
                  <a:cubicBezTo>
                    <a:pt x="306" y="424"/>
                    <a:pt x="216" y="388"/>
                    <a:pt x="203" y="284"/>
                  </a:cubicBezTo>
                  <a:cubicBezTo>
                    <a:pt x="210" y="305"/>
                    <a:pt x="223" y="330"/>
                    <a:pt x="234" y="347"/>
                  </a:cubicBezTo>
                  <a:cubicBezTo>
                    <a:pt x="257" y="382"/>
                    <a:pt x="324" y="413"/>
                    <a:pt x="377" y="399"/>
                  </a:cubicBezTo>
                  <a:cubicBezTo>
                    <a:pt x="407" y="391"/>
                    <a:pt x="437" y="377"/>
                    <a:pt x="471" y="370"/>
                  </a:cubicBezTo>
                  <a:cubicBezTo>
                    <a:pt x="528" y="359"/>
                    <a:pt x="565" y="369"/>
                    <a:pt x="608" y="373"/>
                  </a:cubicBezTo>
                  <a:cubicBezTo>
                    <a:pt x="584" y="357"/>
                    <a:pt x="540" y="343"/>
                    <a:pt x="502" y="347"/>
                  </a:cubicBezTo>
                  <a:cubicBezTo>
                    <a:pt x="435" y="354"/>
                    <a:pt x="356" y="391"/>
                    <a:pt x="329" y="361"/>
                  </a:cubicBezTo>
                  <a:cubicBezTo>
                    <a:pt x="270" y="296"/>
                    <a:pt x="366" y="227"/>
                    <a:pt x="370" y="297"/>
                  </a:cubicBezTo>
                  <a:cubicBezTo>
                    <a:pt x="363" y="283"/>
                    <a:pt x="353" y="277"/>
                    <a:pt x="344" y="279"/>
                  </a:cubicBezTo>
                  <a:cubicBezTo>
                    <a:pt x="334" y="284"/>
                    <a:pt x="328" y="290"/>
                    <a:pt x="329" y="302"/>
                  </a:cubicBezTo>
                  <a:cubicBezTo>
                    <a:pt x="330" y="314"/>
                    <a:pt x="349" y="330"/>
                    <a:pt x="366" y="330"/>
                  </a:cubicBezTo>
                  <a:cubicBezTo>
                    <a:pt x="392" y="330"/>
                    <a:pt x="415" y="316"/>
                    <a:pt x="418" y="283"/>
                  </a:cubicBezTo>
                  <a:cubicBezTo>
                    <a:pt x="424" y="281"/>
                    <a:pt x="445" y="279"/>
                    <a:pt x="445" y="254"/>
                  </a:cubicBezTo>
                  <a:cubicBezTo>
                    <a:pt x="444" y="233"/>
                    <a:pt x="425" y="209"/>
                    <a:pt x="396" y="223"/>
                  </a:cubicBezTo>
                  <a:cubicBezTo>
                    <a:pt x="401" y="214"/>
                    <a:pt x="401" y="213"/>
                    <a:pt x="411" y="208"/>
                  </a:cubicBezTo>
                  <a:cubicBezTo>
                    <a:pt x="398" y="181"/>
                    <a:pt x="364" y="179"/>
                    <a:pt x="346" y="186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rgbClr val="6192B8"/>
                </a:gs>
                <a:gs pos="100000">
                  <a:srgbClr val="6695A8"/>
                </a:gs>
              </a:gsLst>
              <a:lin ang="5400000" scaled="1"/>
            </a:gradFill>
            <a:ln>
              <a:noFill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dirty="0">
                <a:latin typeface="文悦古典明朝体 (非商业使用) W5" pitchFamily="50" charset="-122"/>
                <a:ea typeface="文悦古典明朝体 (非商业使用) W5" pitchFamily="50" charset="-122"/>
              </a:endParaRPr>
            </a:p>
          </p:txBody>
        </p:sp>
      </p:grp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539750" y="442913"/>
            <a:ext cx="806450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30000"/>
              </a:lnSpc>
            </a:pP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旧时茅店社林边，路转溪桥忽见。</a:t>
            </a: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539750" y="1492250"/>
            <a:ext cx="806450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Font typeface="Wingdings" pitchFamily="2" charset="2"/>
              <a:buChar char="n"/>
            </a:pPr>
            <a:r>
              <a:rPr lang="zh-CN" altLang="en-US" sz="3200" b="1">
                <a:latin typeface="黑体" pitchFamily="49" charset="-122"/>
                <a:ea typeface="黑体" pitchFamily="49" charset="-122"/>
              </a:rPr>
              <a:t>从“忽见”这个词语中，你读出了诗人怎样的心情？</a:t>
            </a:r>
            <a:endParaRPr lang="en-US" altLang="zh-CN" sz="3200" b="1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6169025" y="442913"/>
            <a:ext cx="1296988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30000"/>
              </a:lnSpc>
            </a:pPr>
            <a:r>
              <a:rPr lang="zh-CN" altLang="en-US" sz="32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忽见</a:t>
            </a: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1214438" y="3181350"/>
            <a:ext cx="1512887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25000"/>
              </a:lnSpc>
            </a:pPr>
            <a:r>
              <a:rPr lang="zh-CN" altLang="en-US" sz="4400" b="1">
                <a:solidFill>
                  <a:srgbClr val="FF0000"/>
                </a:solidFill>
                <a:latin typeface="宋体" pitchFamily="2" charset="-122"/>
              </a:rPr>
              <a:t>惊喜</a:t>
            </a:r>
            <a:endParaRPr lang="en-US" altLang="zh-CN" sz="4400" b="1">
              <a:solidFill>
                <a:srgbClr val="FF0000"/>
              </a:solidFill>
              <a:latin typeface="宋体" pitchFamily="2" charset="-122"/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3692525" y="3181350"/>
            <a:ext cx="1512888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25000"/>
              </a:lnSpc>
            </a:pPr>
            <a:r>
              <a:rPr lang="zh-CN" altLang="en-US" sz="4400" b="1">
                <a:solidFill>
                  <a:srgbClr val="FF0000"/>
                </a:solidFill>
                <a:latin typeface="宋体" pitchFamily="2" charset="-122"/>
              </a:rPr>
              <a:t>放松</a:t>
            </a:r>
            <a:endParaRPr lang="en-US" altLang="zh-CN" sz="4400" b="1">
              <a:solidFill>
                <a:srgbClr val="FF0000"/>
              </a:solidFill>
              <a:latin typeface="宋体" pitchFamily="2" charset="-122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6169025" y="3181350"/>
            <a:ext cx="1512888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25000"/>
              </a:lnSpc>
            </a:pPr>
            <a:r>
              <a:rPr lang="zh-CN" altLang="en-US" sz="4400" b="1">
                <a:solidFill>
                  <a:srgbClr val="FF0000"/>
                </a:solidFill>
                <a:latin typeface="宋体" pitchFamily="2" charset="-122"/>
              </a:rPr>
              <a:t>兴奋</a:t>
            </a:r>
            <a:endParaRPr lang="en-US" altLang="zh-CN" sz="4400" b="1">
              <a:solidFill>
                <a:srgbClr val="FF0000"/>
              </a:solidFill>
              <a:latin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431800" y="1203325"/>
            <a:ext cx="82804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Font typeface="Wingdings" pitchFamily="2" charset="2"/>
              <a:buChar char="n"/>
            </a:pPr>
            <a:r>
              <a:rPr lang="zh-CN" altLang="en-US" sz="36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想想哪句诗最能表达词人此时的心情？</a:t>
            </a:r>
            <a:endParaRPr lang="en-US" altLang="zh-CN" sz="3600" b="1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042988" y="2284413"/>
            <a:ext cx="7921625" cy="66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spcBef>
                <a:spcPts val="600"/>
              </a:spcBef>
            </a:pPr>
            <a:r>
              <a:rPr lang="zh-CN" altLang="en-US" sz="3600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山重水复疑无路，柳暗花明又一村。</a:t>
            </a:r>
            <a:endParaRPr lang="en-US" altLang="zh-CN" sz="3600" b="1">
              <a:solidFill>
                <a:schemeClr val="bg1"/>
              </a:solidFill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文本框 5"/>
          <p:cNvSpPr txBox="1">
            <a:spLocks noChangeArrowheads="1"/>
          </p:cNvSpPr>
          <p:nvPr/>
        </p:nvSpPr>
        <p:spPr bwMode="auto">
          <a:xfrm>
            <a:off x="684213" y="0"/>
            <a:ext cx="746125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32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初</a:t>
            </a:r>
            <a:endParaRPr lang="en-US" altLang="zh-CN" sz="3200" b="1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pPr algn="ctr" eaLnBrk="1" hangingPunct="1"/>
            <a:r>
              <a:rPr lang="zh-CN" altLang="en-US" sz="32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读</a:t>
            </a:r>
            <a:endParaRPr lang="en-US" altLang="zh-CN" sz="3200" b="1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pPr algn="ctr" eaLnBrk="1" hangingPunct="1"/>
            <a:r>
              <a:rPr lang="zh-CN" altLang="en-US" sz="32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古</a:t>
            </a:r>
            <a:endParaRPr lang="en-US" altLang="zh-CN" sz="3200" b="1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pPr algn="ctr" eaLnBrk="1" hangingPunct="1"/>
            <a:r>
              <a:rPr lang="zh-CN" altLang="en-US" sz="32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诗</a:t>
            </a:r>
          </a:p>
        </p:txBody>
      </p:sp>
      <p:sp>
        <p:nvSpPr>
          <p:cNvPr id="8" name="文本框 5"/>
          <p:cNvSpPr txBox="1">
            <a:spLocks noChangeArrowheads="1"/>
          </p:cNvSpPr>
          <p:nvPr/>
        </p:nvSpPr>
        <p:spPr bwMode="auto">
          <a:xfrm>
            <a:off x="1450975" y="842963"/>
            <a:ext cx="7345363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3600" b="1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请同学们把这首诗认真读两遍：</a:t>
            </a:r>
            <a:endParaRPr lang="en-US" altLang="zh-CN" sz="3600" b="1">
              <a:solidFill>
                <a:srgbClr val="0070C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900113" y="2211388"/>
            <a:ext cx="7704137" cy="145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indent="-457200" eaLnBrk="1" hangingPunct="1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3200" b="1">
                <a:solidFill>
                  <a:srgbClr val="46505C"/>
                </a:solidFill>
                <a:latin typeface="宋体" pitchFamily="2" charset="-122"/>
              </a:rPr>
              <a:t>第一遍读准字音，把诗句读通念顺；</a:t>
            </a:r>
            <a:endParaRPr lang="en-US" altLang="zh-CN" sz="3200" b="1">
              <a:solidFill>
                <a:srgbClr val="46505C"/>
              </a:solidFill>
              <a:latin typeface="宋体" pitchFamily="2" charset="-122"/>
            </a:endParaRPr>
          </a:p>
          <a:p>
            <a:pPr marL="457200" indent="-457200" eaLnBrk="1" hangingPunct="1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3200" b="1">
                <a:solidFill>
                  <a:srgbClr val="46505C"/>
                </a:solidFill>
                <a:latin typeface="宋体" pitchFamily="2" charset="-122"/>
              </a:rPr>
              <a:t>第二遍做到字正腔圆，读出节奏。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文本框 1"/>
          <p:cNvSpPr txBox="1">
            <a:spLocks noChangeArrowheads="1"/>
          </p:cNvSpPr>
          <p:nvPr/>
        </p:nvSpPr>
        <p:spPr bwMode="auto">
          <a:xfrm>
            <a:off x="323850" y="1058863"/>
            <a:ext cx="7381875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Font typeface="Wingdings" pitchFamily="2" charset="2"/>
              <a:buChar char="n"/>
            </a:pPr>
            <a:r>
              <a:rPr lang="zh-CN" altLang="en-US" sz="36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带着自己的感受朗读下阕。</a:t>
            </a:r>
            <a:endParaRPr lang="en-US" altLang="zh-CN" sz="3600" b="1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547813" y="1851025"/>
            <a:ext cx="7127875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en-US" sz="3600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七八个星天外，两三点雨山前。</a:t>
            </a:r>
            <a:endParaRPr lang="en-US" altLang="zh-CN" sz="3600" b="1">
              <a:solidFill>
                <a:schemeClr val="bg1"/>
              </a:solidFill>
              <a:latin typeface="楷体" pitchFamily="49" charset="-122"/>
              <a:ea typeface="楷体" pitchFamily="49" charset="-122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sz="3600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旧时茅店社林边，路转溪桥忽见。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文本框 5"/>
          <p:cNvSpPr txBox="1">
            <a:spLocks noChangeArrowheads="1"/>
          </p:cNvSpPr>
          <p:nvPr/>
        </p:nvSpPr>
        <p:spPr bwMode="auto">
          <a:xfrm>
            <a:off x="684213" y="195263"/>
            <a:ext cx="676275" cy="194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32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对比阅读</a:t>
            </a:r>
          </a:p>
        </p:txBody>
      </p:sp>
      <p:sp>
        <p:nvSpPr>
          <p:cNvPr id="60419" name="文本框 4"/>
          <p:cNvSpPr txBox="1">
            <a:spLocks noChangeArrowheads="1"/>
          </p:cNvSpPr>
          <p:nvPr/>
        </p:nvSpPr>
        <p:spPr bwMode="auto">
          <a:xfrm>
            <a:off x="827088" y="555625"/>
            <a:ext cx="7624762" cy="306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25000"/>
              </a:lnSpc>
            </a:pPr>
            <a:r>
              <a:rPr lang="zh-CN" altLang="en-US" sz="4000" b="1">
                <a:latin typeface="楷体" pitchFamily="49" charset="-122"/>
                <a:ea typeface="楷体" pitchFamily="49" charset="-122"/>
              </a:rPr>
              <a:t>宿建德江</a:t>
            </a:r>
            <a:endParaRPr lang="en-US" altLang="zh-CN" sz="4000" b="1">
              <a:latin typeface="楷体" pitchFamily="49" charset="-122"/>
              <a:ea typeface="楷体" pitchFamily="49" charset="-122"/>
            </a:endParaRPr>
          </a:p>
          <a:p>
            <a:pPr algn="ctr" eaLnBrk="1" hangingPunct="1">
              <a:lnSpc>
                <a:spcPct val="125000"/>
              </a:lnSpc>
            </a:pPr>
            <a:r>
              <a:rPr lang="en-US" altLang="zh-CN" sz="4000" b="1">
                <a:latin typeface="楷体" pitchFamily="49" charset="-122"/>
                <a:ea typeface="楷体" pitchFamily="49" charset="-122"/>
              </a:rPr>
              <a:t>[</a:t>
            </a:r>
            <a:r>
              <a:rPr lang="zh-CN" altLang="en-US" sz="4000" b="1">
                <a:latin typeface="楷体" pitchFamily="49" charset="-122"/>
                <a:ea typeface="楷体" pitchFamily="49" charset="-122"/>
              </a:rPr>
              <a:t>唐</a:t>
            </a:r>
            <a:r>
              <a:rPr lang="en-US" altLang="zh-CN" sz="4000" b="1">
                <a:latin typeface="楷体" pitchFamily="49" charset="-122"/>
                <a:ea typeface="楷体" pitchFamily="49" charset="-122"/>
              </a:rPr>
              <a:t>]</a:t>
            </a:r>
            <a:r>
              <a:rPr lang="zh-CN" altLang="en-US" sz="4000" b="1">
                <a:latin typeface="楷体" pitchFamily="49" charset="-122"/>
                <a:ea typeface="楷体" pitchFamily="49" charset="-122"/>
              </a:rPr>
              <a:t>孟浩然</a:t>
            </a:r>
            <a:endParaRPr lang="en-US" altLang="zh-CN" sz="4000" b="1">
              <a:latin typeface="楷体" pitchFamily="49" charset="-122"/>
              <a:ea typeface="楷体" pitchFamily="49" charset="-122"/>
            </a:endParaRPr>
          </a:p>
          <a:p>
            <a:pPr algn="ctr" eaLnBrk="1" hangingPunct="1">
              <a:lnSpc>
                <a:spcPct val="125000"/>
              </a:lnSpc>
            </a:pPr>
            <a:r>
              <a:rPr lang="zh-CN" altLang="en-US" sz="4000" b="1">
                <a:latin typeface="楷体" pitchFamily="49" charset="-122"/>
                <a:ea typeface="楷体" pitchFamily="49" charset="-122"/>
              </a:rPr>
              <a:t>移舟泊烟渚，日暮客愁新。</a:t>
            </a:r>
            <a:endParaRPr lang="en-US" altLang="zh-CN" sz="4000" b="1">
              <a:latin typeface="楷体" pitchFamily="49" charset="-122"/>
              <a:ea typeface="楷体" pitchFamily="49" charset="-122"/>
            </a:endParaRPr>
          </a:p>
          <a:p>
            <a:pPr algn="ctr" eaLnBrk="1" hangingPunct="1">
              <a:lnSpc>
                <a:spcPct val="125000"/>
              </a:lnSpc>
            </a:pPr>
            <a:r>
              <a:rPr lang="zh-CN" altLang="en-US" sz="4000" b="1">
                <a:latin typeface="楷体" pitchFamily="49" charset="-122"/>
                <a:ea typeface="楷体" pitchFamily="49" charset="-122"/>
              </a:rPr>
              <a:t>野旷天低树，江清月近人。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503238" y="495300"/>
            <a:ext cx="8137525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25000"/>
              </a:lnSpc>
            </a:pPr>
            <a:r>
              <a:rPr lang="zh-CN" altLang="en-US" sz="3600" b="1">
                <a:latin typeface="楷体" pitchFamily="49" charset="-122"/>
                <a:ea typeface="楷体" pitchFamily="49" charset="-122"/>
              </a:rPr>
              <a:t>西江月</a:t>
            </a:r>
            <a:r>
              <a:rPr lang="en-US" altLang="zh-CN" sz="3600" b="1">
                <a:latin typeface="楷体" pitchFamily="49" charset="-122"/>
                <a:ea typeface="楷体" pitchFamily="49" charset="-122"/>
              </a:rPr>
              <a:t>·</a:t>
            </a:r>
            <a:r>
              <a:rPr lang="zh-CN" altLang="en-US" sz="3600" b="1">
                <a:latin typeface="楷体" pitchFamily="49" charset="-122"/>
                <a:ea typeface="楷体" pitchFamily="49" charset="-122"/>
              </a:rPr>
              <a:t>夜行黄沙道中</a:t>
            </a:r>
            <a:endParaRPr lang="en-US" altLang="zh-CN" sz="3600" b="1">
              <a:latin typeface="楷体" pitchFamily="49" charset="-122"/>
              <a:ea typeface="楷体" pitchFamily="49" charset="-122"/>
            </a:endParaRPr>
          </a:p>
          <a:p>
            <a:pPr algn="ctr" eaLnBrk="1" hangingPunct="1">
              <a:lnSpc>
                <a:spcPct val="125000"/>
              </a:lnSpc>
            </a:pPr>
            <a:r>
              <a:rPr lang="en-US" altLang="zh-CN" sz="3600" b="1">
                <a:latin typeface="楷体" pitchFamily="49" charset="-122"/>
                <a:ea typeface="楷体" pitchFamily="49" charset="-122"/>
              </a:rPr>
              <a:t>[</a:t>
            </a:r>
            <a:r>
              <a:rPr lang="zh-CN" altLang="en-US" sz="3600" b="1">
                <a:latin typeface="楷体" pitchFamily="49" charset="-122"/>
                <a:ea typeface="楷体" pitchFamily="49" charset="-122"/>
              </a:rPr>
              <a:t>宋</a:t>
            </a:r>
            <a:r>
              <a:rPr lang="en-US" altLang="zh-CN" sz="3600" b="1">
                <a:latin typeface="楷体" pitchFamily="49" charset="-122"/>
                <a:ea typeface="楷体" pitchFamily="49" charset="-122"/>
              </a:rPr>
              <a:t>]</a:t>
            </a:r>
            <a:r>
              <a:rPr lang="zh-CN" altLang="en-US" sz="3600" b="1">
                <a:latin typeface="楷体" pitchFamily="49" charset="-122"/>
                <a:ea typeface="楷体" pitchFamily="49" charset="-122"/>
              </a:rPr>
              <a:t>辛弃疾</a:t>
            </a:r>
            <a:endParaRPr lang="en-US" altLang="zh-CN" sz="3600" b="1">
              <a:latin typeface="楷体" pitchFamily="49" charset="-122"/>
              <a:ea typeface="楷体" pitchFamily="49" charset="-122"/>
            </a:endParaRPr>
          </a:p>
          <a:p>
            <a:pPr eaLnBrk="1" hangingPunct="1">
              <a:lnSpc>
                <a:spcPct val="125000"/>
              </a:lnSpc>
            </a:pPr>
            <a:r>
              <a:rPr lang="zh-CN" altLang="en-US" sz="3600" b="1">
                <a:latin typeface="楷体" pitchFamily="49" charset="-122"/>
                <a:ea typeface="楷体" pitchFamily="49" charset="-122"/>
              </a:rPr>
              <a:t>    明月别枝惊鹊，清风半夜鸣蝉。稻花香里说丰年，听取蛙声一片。    七八个星天外，两三点雨山前。旧时茅店社林边，路转溪桥忽见。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文本框 1"/>
          <p:cNvSpPr txBox="1">
            <a:spLocks noChangeArrowheads="1"/>
          </p:cNvSpPr>
          <p:nvPr/>
        </p:nvSpPr>
        <p:spPr bwMode="auto">
          <a:xfrm>
            <a:off x="827088" y="627063"/>
            <a:ext cx="784860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Font typeface="Wingdings" pitchFamily="2" charset="2"/>
              <a:buChar char="n"/>
            </a:pPr>
            <a:r>
              <a:rPr lang="zh-CN" altLang="en-US" sz="3200" b="1">
                <a:latin typeface="黑体" pitchFamily="49" charset="-122"/>
                <a:ea typeface="黑体" pitchFamily="49" charset="-122"/>
              </a:rPr>
              <a:t>这两首诗词都写了月夜的景色，表达的情感却有不同，结合具体诗句说说。</a:t>
            </a:r>
            <a:endParaRPr lang="en-US" altLang="zh-CN" sz="3200" b="1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547813" y="2066925"/>
            <a:ext cx="6911975" cy="178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3200" b="1">
                <a:solidFill>
                  <a:srgbClr val="FF0000"/>
                </a:solidFill>
                <a:latin typeface="宋体" pitchFamily="2" charset="-122"/>
              </a:rPr>
              <a:t>    辛弃疾的</a:t>
            </a:r>
            <a:r>
              <a:rPr lang="en-US" altLang="zh-CN" sz="3200" b="1">
                <a:solidFill>
                  <a:srgbClr val="FF0000"/>
                </a:solidFill>
                <a:latin typeface="宋体" pitchFamily="2" charset="-122"/>
              </a:rPr>
              <a:t>《</a:t>
            </a:r>
            <a:r>
              <a:rPr lang="zh-CN" altLang="en-US" sz="3200" b="1">
                <a:solidFill>
                  <a:srgbClr val="FF0000"/>
                </a:solidFill>
                <a:latin typeface="宋体" pitchFamily="2" charset="-122"/>
              </a:rPr>
              <a:t>西江月</a:t>
            </a:r>
            <a:r>
              <a:rPr lang="en-US" altLang="zh-CN" sz="3200" b="1">
                <a:solidFill>
                  <a:srgbClr val="FF0000"/>
                </a:solidFill>
                <a:latin typeface="宋体" pitchFamily="2" charset="-122"/>
              </a:rPr>
              <a:t>·</a:t>
            </a:r>
            <a:r>
              <a:rPr lang="zh-CN" altLang="en-US" sz="3200" b="1">
                <a:solidFill>
                  <a:srgbClr val="FF0000"/>
                </a:solidFill>
                <a:latin typeface="宋体" pitchFamily="2" charset="-122"/>
              </a:rPr>
              <a:t>夜行黄沙道中</a:t>
            </a:r>
            <a:r>
              <a:rPr lang="en-US" altLang="zh-CN" sz="3200" b="1">
                <a:solidFill>
                  <a:srgbClr val="FF0000"/>
                </a:solidFill>
                <a:latin typeface="宋体" pitchFamily="2" charset="-122"/>
              </a:rPr>
              <a:t>》</a:t>
            </a:r>
            <a:r>
              <a:rPr lang="zh-CN" altLang="en-US" sz="3200" b="1">
                <a:solidFill>
                  <a:srgbClr val="FF0000"/>
                </a:solidFill>
                <a:latin typeface="宋体" pitchFamily="2" charset="-122"/>
              </a:rPr>
              <a:t>描写的是恬静的月夜景色，表达了丰收在即的喜悦之情。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530225" y="496888"/>
            <a:ext cx="8083550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3200" b="1">
                <a:latin typeface="宋体" pitchFamily="2" charset="-122"/>
              </a:rPr>
              <a:t>    孟浩然的</a:t>
            </a:r>
            <a:r>
              <a:rPr lang="en-US" altLang="zh-CN" sz="3200" b="1">
                <a:latin typeface="宋体" pitchFamily="2" charset="-122"/>
              </a:rPr>
              <a:t>《</a:t>
            </a:r>
            <a:r>
              <a:rPr lang="zh-CN" altLang="en-US" sz="3200" b="1">
                <a:latin typeface="宋体" pitchFamily="2" charset="-122"/>
              </a:rPr>
              <a:t>宿建德江</a:t>
            </a:r>
            <a:r>
              <a:rPr lang="en-US" altLang="zh-CN" sz="3200" b="1">
                <a:latin typeface="宋体" pitchFamily="2" charset="-122"/>
              </a:rPr>
              <a:t>》</a:t>
            </a:r>
            <a:r>
              <a:rPr lang="zh-CN" altLang="en-US" sz="3200" b="1">
                <a:latin typeface="宋体" pitchFamily="2" charset="-122"/>
              </a:rPr>
              <a:t>，一个“愁”字让我们体会到了他在日暮时分“人在江中、心随月去”的满怀愁绪。诗人把这份愁情托付给了江中的月儿，“江清月近人”一句让我们看到了一个愁肠百转，孤独、寂寞的诗人。诗人看见月亮便勾起了自己的愁绪，抒发了诗人漂泊在外的愁思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文本框 5"/>
          <p:cNvSpPr txBox="1">
            <a:spLocks noChangeArrowheads="1"/>
          </p:cNvSpPr>
          <p:nvPr/>
        </p:nvSpPr>
        <p:spPr bwMode="auto">
          <a:xfrm>
            <a:off x="755650" y="195263"/>
            <a:ext cx="676275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32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拓展阅读</a:t>
            </a: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547813" y="987425"/>
            <a:ext cx="6667500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3200" b="1">
                <a:latin typeface="黑体" pitchFamily="49" charset="-122"/>
                <a:ea typeface="黑体" pitchFamily="49" charset="-122"/>
              </a:rPr>
              <a:t>走近词人辛弃疾。你们了解他吗？</a:t>
            </a:r>
            <a:endParaRPr lang="en-US" altLang="zh-CN" sz="3200" b="1">
              <a:latin typeface="黑体" pitchFamily="49" charset="-122"/>
              <a:ea typeface="黑体" pitchFamily="49" charset="-122"/>
            </a:endParaRP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3200" b="1">
                <a:latin typeface="黑体" pitchFamily="49" charset="-122"/>
                <a:ea typeface="黑体" pitchFamily="49" charset="-122"/>
              </a:rPr>
              <a:t>你还知道辛弃疾的哪些作品呢？</a:t>
            </a:r>
            <a:endParaRPr lang="en-US" altLang="zh-CN" sz="3200" b="1">
              <a:latin typeface="黑体" pitchFamily="49" charset="-122"/>
              <a:ea typeface="黑体" pitchFamily="49" charset="-122"/>
            </a:endParaRP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3200" b="1">
                <a:latin typeface="黑体" pitchFamily="49" charset="-122"/>
                <a:ea typeface="黑体" pitchFamily="49" charset="-122"/>
              </a:rPr>
              <a:t>课后搜集辛弃疾的词，读一读，背一背。</a:t>
            </a:r>
            <a:endParaRPr lang="en-US" altLang="zh-CN" sz="3200" b="1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矩形 1"/>
          <p:cNvSpPr>
            <a:spLocks noChangeArrowheads="1"/>
          </p:cNvSpPr>
          <p:nvPr/>
        </p:nvSpPr>
        <p:spPr bwMode="auto">
          <a:xfrm>
            <a:off x="323850" y="242888"/>
            <a:ext cx="8569325" cy="465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20000"/>
              </a:lnSpc>
            </a:pPr>
            <a:r>
              <a:rPr lang="zh-CN" altLang="en-US" sz="3600" b="1">
                <a:latin typeface="楷体" pitchFamily="49" charset="-122"/>
                <a:ea typeface="楷体" pitchFamily="49" charset="-122"/>
              </a:rPr>
              <a:t>破阵子</a:t>
            </a:r>
            <a:r>
              <a:rPr lang="en-US" altLang="zh-CN" sz="3600" b="1">
                <a:latin typeface="楷体" pitchFamily="49" charset="-122"/>
                <a:ea typeface="楷体" pitchFamily="49" charset="-122"/>
              </a:rPr>
              <a:t>·</a:t>
            </a:r>
            <a:r>
              <a:rPr lang="zh-CN" altLang="en-US" sz="3600" b="1">
                <a:latin typeface="楷体" pitchFamily="49" charset="-122"/>
                <a:ea typeface="楷体" pitchFamily="49" charset="-122"/>
              </a:rPr>
              <a:t>为陈同甫赋壮词以寄之</a:t>
            </a:r>
          </a:p>
          <a:p>
            <a:pPr algn="ctr" eaLnBrk="1" hangingPunct="1">
              <a:lnSpc>
                <a:spcPct val="120000"/>
              </a:lnSpc>
            </a:pPr>
            <a:r>
              <a:rPr lang="en-US" altLang="zh-CN" sz="3600" b="1">
                <a:latin typeface="楷体" pitchFamily="49" charset="-122"/>
                <a:ea typeface="楷体" pitchFamily="49" charset="-122"/>
              </a:rPr>
              <a:t>[</a:t>
            </a:r>
            <a:r>
              <a:rPr lang="zh-CN" altLang="en-US" sz="3600" b="1">
                <a:latin typeface="楷体" pitchFamily="49" charset="-122"/>
                <a:ea typeface="楷体" pitchFamily="49" charset="-122"/>
              </a:rPr>
              <a:t>宋</a:t>
            </a:r>
            <a:r>
              <a:rPr lang="en-US" altLang="zh-CN" sz="3600" b="1">
                <a:latin typeface="楷体" pitchFamily="49" charset="-122"/>
                <a:ea typeface="楷体" pitchFamily="49" charset="-122"/>
              </a:rPr>
              <a:t>]</a:t>
            </a:r>
            <a:r>
              <a:rPr lang="zh-CN" altLang="en-US" sz="3600" b="1">
                <a:latin typeface="楷体" pitchFamily="49" charset="-122"/>
                <a:ea typeface="楷体" pitchFamily="49" charset="-122"/>
              </a:rPr>
              <a:t>辛弃疾</a:t>
            </a:r>
            <a:endParaRPr lang="en-US" altLang="zh-CN" sz="3600" b="1">
              <a:latin typeface="楷体" pitchFamily="49" charset="-122"/>
              <a:ea typeface="楷体" pitchFamily="49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3600" b="1">
                <a:latin typeface="楷体" pitchFamily="49" charset="-122"/>
                <a:ea typeface="楷体" pitchFamily="49" charset="-122"/>
              </a:rPr>
              <a:t>    醉里挑灯看剑，梦回吹角连营。八百里分麾下炙，五十弦翻塞外声，沙场秋点兵。    马作的卢飞快，弓如霹雳弦惊。了却君王天下事，赢得生前身后名。可怜白发生！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文本框 5"/>
          <p:cNvSpPr txBox="1">
            <a:spLocks noChangeArrowheads="1"/>
          </p:cNvSpPr>
          <p:nvPr/>
        </p:nvSpPr>
        <p:spPr bwMode="auto">
          <a:xfrm>
            <a:off x="731838" y="195263"/>
            <a:ext cx="676275" cy="199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32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书写指导</a:t>
            </a:r>
          </a:p>
        </p:txBody>
      </p:sp>
      <p:grpSp>
        <p:nvGrpSpPr>
          <p:cNvPr id="66563" name="组合 7"/>
          <p:cNvGrpSpPr>
            <a:grpSpLocks/>
          </p:cNvGrpSpPr>
          <p:nvPr/>
        </p:nvGrpSpPr>
        <p:grpSpPr bwMode="auto">
          <a:xfrm>
            <a:off x="944563" y="2254250"/>
            <a:ext cx="1792287" cy="1822450"/>
            <a:chOff x="2437" y="2032"/>
            <a:chExt cx="1244" cy="1264"/>
          </a:xfrm>
        </p:grpSpPr>
        <p:sp>
          <p:nvSpPr>
            <p:cNvPr id="66576" name="矩形 1"/>
            <p:cNvSpPr>
              <a:spLocks noChangeArrowheads="1"/>
            </p:cNvSpPr>
            <p:nvPr/>
          </p:nvSpPr>
          <p:spPr bwMode="auto">
            <a:xfrm>
              <a:off x="2437" y="2032"/>
              <a:ext cx="1245" cy="124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>
                <a:solidFill>
                  <a:schemeClr val="bg1"/>
                </a:solidFill>
                <a:latin typeface="楷体" pitchFamily="49" charset="-122"/>
                <a:ea typeface="楷体" pitchFamily="49" charset="-122"/>
              </a:endParaRPr>
            </a:p>
          </p:txBody>
        </p:sp>
        <p:cxnSp>
          <p:nvCxnSpPr>
            <p:cNvPr id="66577" name="直接连接符 4"/>
            <p:cNvCxnSpPr>
              <a:cxnSpLocks noChangeShapeType="1"/>
            </p:cNvCxnSpPr>
            <p:nvPr/>
          </p:nvCxnSpPr>
          <p:spPr bwMode="auto">
            <a:xfrm>
              <a:off x="2437" y="2645"/>
              <a:ext cx="12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6578" name="直接连接符 6"/>
            <p:cNvCxnSpPr>
              <a:cxnSpLocks noChangeShapeType="1"/>
            </p:cNvCxnSpPr>
            <p:nvPr/>
          </p:nvCxnSpPr>
          <p:spPr bwMode="auto">
            <a:xfrm>
              <a:off x="3060" y="2052"/>
              <a:ext cx="0" cy="124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6564" name="组合 7"/>
          <p:cNvGrpSpPr>
            <a:grpSpLocks/>
          </p:cNvGrpSpPr>
          <p:nvPr/>
        </p:nvGrpSpPr>
        <p:grpSpPr bwMode="auto">
          <a:xfrm>
            <a:off x="6337300" y="2254250"/>
            <a:ext cx="1785938" cy="1822450"/>
            <a:chOff x="2437" y="2032"/>
            <a:chExt cx="1244" cy="1264"/>
          </a:xfrm>
        </p:grpSpPr>
        <p:sp>
          <p:nvSpPr>
            <p:cNvPr id="66573" name="矩形 1"/>
            <p:cNvSpPr>
              <a:spLocks noChangeArrowheads="1"/>
            </p:cNvSpPr>
            <p:nvPr/>
          </p:nvSpPr>
          <p:spPr bwMode="auto">
            <a:xfrm>
              <a:off x="2437" y="2032"/>
              <a:ext cx="1245" cy="124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>
                <a:solidFill>
                  <a:schemeClr val="bg1"/>
                </a:solidFill>
                <a:latin typeface="宋体" pitchFamily="2" charset="-122"/>
              </a:endParaRPr>
            </a:p>
          </p:txBody>
        </p:sp>
        <p:cxnSp>
          <p:nvCxnSpPr>
            <p:cNvPr id="66574" name="直接连接符 4"/>
            <p:cNvCxnSpPr>
              <a:cxnSpLocks noChangeShapeType="1"/>
            </p:cNvCxnSpPr>
            <p:nvPr/>
          </p:nvCxnSpPr>
          <p:spPr bwMode="auto">
            <a:xfrm>
              <a:off x="2437" y="2645"/>
              <a:ext cx="12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6575" name="直接连接符 6"/>
            <p:cNvCxnSpPr>
              <a:cxnSpLocks noChangeShapeType="1"/>
            </p:cNvCxnSpPr>
            <p:nvPr/>
          </p:nvCxnSpPr>
          <p:spPr bwMode="auto">
            <a:xfrm>
              <a:off x="3060" y="2052"/>
              <a:ext cx="0" cy="124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6565" name="组合 7"/>
          <p:cNvGrpSpPr>
            <a:grpSpLocks/>
          </p:cNvGrpSpPr>
          <p:nvPr/>
        </p:nvGrpSpPr>
        <p:grpSpPr bwMode="auto">
          <a:xfrm>
            <a:off x="3641725" y="2254250"/>
            <a:ext cx="1789113" cy="1822450"/>
            <a:chOff x="2437" y="2032"/>
            <a:chExt cx="1244" cy="1264"/>
          </a:xfrm>
        </p:grpSpPr>
        <p:sp>
          <p:nvSpPr>
            <p:cNvPr id="66570" name="矩形 1"/>
            <p:cNvSpPr>
              <a:spLocks noChangeArrowheads="1"/>
            </p:cNvSpPr>
            <p:nvPr/>
          </p:nvSpPr>
          <p:spPr bwMode="auto">
            <a:xfrm>
              <a:off x="2437" y="2032"/>
              <a:ext cx="1245" cy="124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>
                <a:solidFill>
                  <a:schemeClr val="bg1"/>
                </a:solidFill>
                <a:latin typeface="楷体" pitchFamily="49" charset="-122"/>
                <a:ea typeface="楷体" pitchFamily="49" charset="-122"/>
              </a:endParaRPr>
            </a:p>
          </p:txBody>
        </p:sp>
        <p:cxnSp>
          <p:nvCxnSpPr>
            <p:cNvPr id="66571" name="直接连接符 4"/>
            <p:cNvCxnSpPr>
              <a:cxnSpLocks noChangeShapeType="1"/>
            </p:cNvCxnSpPr>
            <p:nvPr/>
          </p:nvCxnSpPr>
          <p:spPr bwMode="auto">
            <a:xfrm>
              <a:off x="2437" y="2645"/>
              <a:ext cx="12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6572" name="直接连接符 6"/>
            <p:cNvCxnSpPr>
              <a:cxnSpLocks noChangeShapeType="1"/>
            </p:cNvCxnSpPr>
            <p:nvPr/>
          </p:nvCxnSpPr>
          <p:spPr bwMode="auto">
            <a:xfrm>
              <a:off x="3060" y="2052"/>
              <a:ext cx="0" cy="124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6566" name="TextBox 2"/>
          <p:cNvSpPr txBox="1">
            <a:spLocks noChangeArrowheads="1"/>
          </p:cNvSpPr>
          <p:nvPr/>
        </p:nvSpPr>
        <p:spPr bwMode="auto">
          <a:xfrm>
            <a:off x="971550" y="2187575"/>
            <a:ext cx="1762125" cy="186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11500" b="1">
                <a:latin typeface="楷体" pitchFamily="49" charset="-122"/>
                <a:ea typeface="楷体" pitchFamily="49" charset="-122"/>
              </a:rPr>
              <a:t>德</a:t>
            </a:r>
          </a:p>
        </p:txBody>
      </p:sp>
      <p:sp>
        <p:nvSpPr>
          <p:cNvPr id="66567" name="TextBox 42"/>
          <p:cNvSpPr txBox="1">
            <a:spLocks noChangeArrowheads="1"/>
          </p:cNvSpPr>
          <p:nvPr/>
        </p:nvSpPr>
        <p:spPr bwMode="auto">
          <a:xfrm>
            <a:off x="6337300" y="2162175"/>
            <a:ext cx="1787525" cy="186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11500" b="1">
                <a:latin typeface="楷体" pitchFamily="49" charset="-122"/>
                <a:ea typeface="楷体" pitchFamily="49" charset="-122"/>
              </a:rPr>
              <a:t>蝉</a:t>
            </a:r>
          </a:p>
        </p:txBody>
      </p:sp>
      <p:sp>
        <p:nvSpPr>
          <p:cNvPr id="66568" name="TextBox 2"/>
          <p:cNvSpPr txBox="1">
            <a:spLocks noChangeArrowheads="1"/>
          </p:cNvSpPr>
          <p:nvPr/>
        </p:nvSpPr>
        <p:spPr bwMode="auto">
          <a:xfrm>
            <a:off x="3644900" y="2125663"/>
            <a:ext cx="1787525" cy="186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11500" b="1">
                <a:latin typeface="楷体" pitchFamily="49" charset="-122"/>
                <a:ea typeface="楷体" pitchFamily="49" charset="-122"/>
              </a:rPr>
              <a:t>鹊</a:t>
            </a:r>
          </a:p>
        </p:txBody>
      </p:sp>
      <p:pic>
        <p:nvPicPr>
          <p:cNvPr id="22" name="图片 2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713" y="3211513"/>
            <a:ext cx="70485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文本框 5"/>
          <p:cNvSpPr txBox="1">
            <a:spLocks noChangeArrowheads="1"/>
          </p:cNvSpPr>
          <p:nvPr/>
        </p:nvSpPr>
        <p:spPr bwMode="auto">
          <a:xfrm>
            <a:off x="107950" y="1708150"/>
            <a:ext cx="676275" cy="193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32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布置作业</a:t>
            </a: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1042988" y="1563688"/>
            <a:ext cx="7596187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3200" b="1">
                <a:latin typeface="黑体" pitchFamily="49" charset="-122"/>
                <a:ea typeface="黑体" pitchFamily="49" charset="-122"/>
              </a:rPr>
              <a:t>写好生字。</a:t>
            </a:r>
            <a:endParaRPr lang="en-US" altLang="zh-CN" sz="3200" b="1">
              <a:latin typeface="黑体" pitchFamily="49" charset="-122"/>
              <a:ea typeface="黑体" pitchFamily="49" charset="-122"/>
            </a:endParaRP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3200" b="1">
                <a:latin typeface="黑体" pitchFamily="49" charset="-122"/>
                <a:ea typeface="黑体" pitchFamily="49" charset="-122"/>
              </a:rPr>
              <a:t>背诵并默写</a:t>
            </a:r>
            <a:r>
              <a:rPr lang="en-US" altLang="zh-CN" sz="3200" b="1"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sz="3200" b="1">
                <a:latin typeface="黑体" pitchFamily="49" charset="-122"/>
                <a:ea typeface="黑体" pitchFamily="49" charset="-122"/>
              </a:rPr>
              <a:t>西江月</a:t>
            </a:r>
            <a:r>
              <a:rPr lang="en-US" altLang="zh-CN" sz="3200" b="1">
                <a:latin typeface="黑体" pitchFamily="49" charset="-122"/>
                <a:ea typeface="黑体" pitchFamily="49" charset="-122"/>
              </a:rPr>
              <a:t>·</a:t>
            </a:r>
            <a:r>
              <a:rPr lang="zh-CN" altLang="en-US" sz="3200" b="1">
                <a:latin typeface="黑体" pitchFamily="49" charset="-122"/>
                <a:ea typeface="黑体" pitchFamily="49" charset="-122"/>
              </a:rPr>
              <a:t>夜行黄沙道中</a:t>
            </a:r>
            <a:r>
              <a:rPr lang="en-US" altLang="zh-CN" sz="3200" b="1">
                <a:latin typeface="黑体" pitchFamily="49" charset="-122"/>
                <a:ea typeface="黑体" pitchFamily="49" charset="-122"/>
              </a:rPr>
              <a:t>》</a:t>
            </a:r>
            <a:r>
              <a:rPr lang="zh-CN" altLang="en-US" sz="3200" b="1">
                <a:latin typeface="黑体" pitchFamily="49" charset="-122"/>
                <a:ea typeface="黑体" pitchFamily="49" charset="-122"/>
              </a:rPr>
              <a:t>。</a:t>
            </a:r>
            <a:endParaRPr lang="en-US" altLang="zh-CN" sz="3200" b="1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文本框 5"/>
          <p:cNvSpPr txBox="1">
            <a:spLocks noChangeArrowheads="1"/>
          </p:cNvSpPr>
          <p:nvPr/>
        </p:nvSpPr>
        <p:spPr bwMode="auto">
          <a:xfrm>
            <a:off x="708025" y="203200"/>
            <a:ext cx="676275" cy="182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32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板书设计</a:t>
            </a:r>
          </a:p>
        </p:txBody>
      </p:sp>
      <p:sp>
        <p:nvSpPr>
          <p:cNvPr id="13" name="左大括号 12">
            <a:extLst>
              <a:ext uri="{FF2B5EF4-FFF2-40B4-BE49-F238E27FC236}"/>
            </a:extLst>
          </p:cNvPr>
          <p:cNvSpPr/>
          <p:nvPr/>
        </p:nvSpPr>
        <p:spPr>
          <a:xfrm>
            <a:off x="2813050" y="1711325"/>
            <a:ext cx="273050" cy="1908175"/>
          </a:xfrm>
          <a:prstGeom prst="leftBrace">
            <a:avLst>
              <a:gd name="adj1" fmla="val 44567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2927350" y="1743075"/>
            <a:ext cx="4789488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20000"/>
              </a:lnSpc>
            </a:pPr>
            <a:r>
              <a:rPr lang="zh-CN" altLang="en-US" sz="3000" b="1">
                <a:latin typeface="楷体" pitchFamily="49" charset="-122"/>
                <a:ea typeface="楷体" pitchFamily="49" charset="-122"/>
              </a:rPr>
              <a:t>江南水乡美景</a:t>
            </a:r>
            <a:r>
              <a:rPr lang="en-US" altLang="zh-CN" sz="3000" b="1">
                <a:latin typeface="楷体" pitchFamily="49" charset="-122"/>
                <a:ea typeface="楷体" pitchFamily="49" charset="-122"/>
              </a:rPr>
              <a:t>——</a:t>
            </a:r>
            <a:r>
              <a:rPr lang="zh-CN" altLang="en-US" sz="3000" b="1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声色兼备</a:t>
            </a:r>
          </a:p>
        </p:txBody>
      </p:sp>
      <p:grpSp>
        <p:nvGrpSpPr>
          <p:cNvPr id="68613" name="组合 16"/>
          <p:cNvGrpSpPr>
            <a:grpSpLocks/>
          </p:cNvGrpSpPr>
          <p:nvPr/>
        </p:nvGrpSpPr>
        <p:grpSpPr bwMode="auto">
          <a:xfrm>
            <a:off x="250825" y="2065338"/>
            <a:ext cx="2808288" cy="2614612"/>
            <a:chOff x="278684" y="1397184"/>
            <a:chExt cx="2806890" cy="2614726"/>
          </a:xfrm>
        </p:grpSpPr>
        <p:sp>
          <p:nvSpPr>
            <p:cNvPr id="68617" name="矩形 11"/>
            <p:cNvSpPr>
              <a:spLocks noChangeArrowheads="1"/>
            </p:cNvSpPr>
            <p:nvPr/>
          </p:nvSpPr>
          <p:spPr bwMode="auto">
            <a:xfrm>
              <a:off x="278684" y="1397184"/>
              <a:ext cx="2806890" cy="1015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hangingPunct="1"/>
              <a:r>
                <a:rPr lang="zh-CN" altLang="en-US" sz="3000" b="1">
                  <a:solidFill>
                    <a:srgbClr val="FF0000"/>
                  </a:solidFill>
                  <a:latin typeface="楷体" pitchFamily="49" charset="-122"/>
                  <a:ea typeface="楷体" pitchFamily="49" charset="-122"/>
                </a:rPr>
                <a:t>西江月</a:t>
              </a:r>
              <a:r>
                <a:rPr lang="en-US" altLang="zh-CN" sz="3000" b="1">
                  <a:solidFill>
                    <a:srgbClr val="FF0000"/>
                  </a:solidFill>
                  <a:latin typeface="楷体" pitchFamily="49" charset="-122"/>
                  <a:ea typeface="楷体" pitchFamily="49" charset="-122"/>
                </a:rPr>
                <a:t>·</a:t>
              </a:r>
            </a:p>
            <a:p>
              <a:pPr algn="ctr" eaLnBrk="1" hangingPunct="1"/>
              <a:r>
                <a:rPr lang="zh-CN" altLang="en-US" sz="3000" b="1">
                  <a:solidFill>
                    <a:srgbClr val="FF0000"/>
                  </a:solidFill>
                  <a:latin typeface="楷体" pitchFamily="49" charset="-122"/>
                  <a:ea typeface="楷体" pitchFamily="49" charset="-122"/>
                </a:rPr>
                <a:t>夜行黄沙道中</a:t>
              </a:r>
            </a:p>
          </p:txBody>
        </p:sp>
        <p:pic>
          <p:nvPicPr>
            <p:cNvPr id="68618" name="图片 1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219" r="82288" b="2"/>
            <a:stretch>
              <a:fillRect/>
            </a:stretch>
          </p:blipFill>
          <p:spPr bwMode="auto">
            <a:xfrm>
              <a:off x="702227" y="2546149"/>
              <a:ext cx="1959802" cy="14657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2927350" y="2825750"/>
            <a:ext cx="4789488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20000"/>
              </a:lnSpc>
            </a:pPr>
            <a:r>
              <a:rPr lang="zh-CN" altLang="en-US" sz="3000" b="1">
                <a:latin typeface="楷体" pitchFamily="49" charset="-122"/>
                <a:ea typeface="楷体" pitchFamily="49" charset="-122"/>
              </a:rPr>
              <a:t>躲避即来山雨</a:t>
            </a:r>
            <a:r>
              <a:rPr lang="en-US" altLang="zh-CN" sz="3000" b="1">
                <a:latin typeface="楷体" pitchFamily="49" charset="-122"/>
                <a:ea typeface="楷体" pitchFamily="49" charset="-122"/>
              </a:rPr>
              <a:t>——</a:t>
            </a:r>
            <a:r>
              <a:rPr lang="zh-CN" altLang="en-US" sz="3000" b="1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感受细腻</a:t>
            </a:r>
          </a:p>
        </p:txBody>
      </p:sp>
      <p:sp>
        <p:nvSpPr>
          <p:cNvPr id="19" name="左大括号 18">
            <a:extLst>
              <a:ext uri="{FF2B5EF4-FFF2-40B4-BE49-F238E27FC236}"/>
            </a:extLst>
          </p:cNvPr>
          <p:cNvSpPr/>
          <p:nvPr/>
        </p:nvSpPr>
        <p:spPr>
          <a:xfrm rot="10800000">
            <a:off x="7558088" y="1730375"/>
            <a:ext cx="274637" cy="1908175"/>
          </a:xfrm>
          <a:prstGeom prst="leftBrace">
            <a:avLst>
              <a:gd name="adj1" fmla="val 44567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7804150" y="1376363"/>
            <a:ext cx="1219200" cy="261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/>
          <a:p>
            <a:pPr algn="ctr" eaLnBrk="1" hangingPunct="1">
              <a:lnSpc>
                <a:spcPct val="120000"/>
              </a:lnSpc>
            </a:pPr>
            <a:r>
              <a:rPr lang="zh-CN" altLang="en-US" sz="3000" b="1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静谧的夏夜</a:t>
            </a:r>
            <a:endParaRPr lang="en-US" altLang="zh-CN" sz="3000" b="1">
              <a:solidFill>
                <a:srgbClr val="0070C0"/>
              </a:solidFill>
              <a:latin typeface="楷体" pitchFamily="49" charset="-122"/>
              <a:ea typeface="楷体" pitchFamily="49" charset="-122"/>
            </a:endParaRPr>
          </a:p>
          <a:p>
            <a:pPr algn="ctr" eaLnBrk="1" hangingPunct="1">
              <a:lnSpc>
                <a:spcPct val="120000"/>
              </a:lnSpc>
            </a:pPr>
            <a:r>
              <a:rPr lang="zh-CN" altLang="en-US" sz="3000" b="1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丰收的喜悦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8" grpId="0"/>
      <p:bldP spid="19" grpId="0" animBg="1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1068388" y="627063"/>
            <a:ext cx="8074025" cy="391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80000"/>
              </a:lnSpc>
              <a:defRPr/>
            </a:pPr>
            <a:r>
              <a:rPr lang="zh-CN" altLang="en-US" sz="3600" b="1" spc="1200" dirty="0">
                <a:latin typeface="楷体" panose="02010609060101010101" pitchFamily="49" charset="-122"/>
                <a:ea typeface="楷体" panose="02010609060101010101" pitchFamily="49" charset="-122"/>
              </a:rPr>
              <a:t>宿建德江</a:t>
            </a:r>
            <a:endParaRPr lang="en-US" altLang="zh-CN" sz="3600" b="1" spc="1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 eaLnBrk="1" hangingPunct="1">
              <a:lnSpc>
                <a:spcPct val="180000"/>
              </a:lnSpc>
              <a:defRPr/>
            </a:pPr>
            <a:r>
              <a:rPr lang="en-US" altLang="zh-CN" sz="3600" b="1" spc="1200" dirty="0">
                <a:latin typeface="楷体" panose="02010609060101010101" pitchFamily="49" charset="-122"/>
                <a:ea typeface="楷体" panose="02010609060101010101" pitchFamily="49" charset="-122"/>
              </a:rPr>
              <a:t>[</a:t>
            </a:r>
            <a:r>
              <a:rPr lang="zh-CN" altLang="en-US" sz="3600" b="1" spc="1200" dirty="0">
                <a:latin typeface="楷体" panose="02010609060101010101" pitchFamily="49" charset="-122"/>
                <a:ea typeface="楷体" panose="02010609060101010101" pitchFamily="49" charset="-122"/>
              </a:rPr>
              <a:t>唐</a:t>
            </a:r>
            <a:r>
              <a:rPr lang="en-US" altLang="zh-CN" sz="3600" b="1" spc="1200" dirty="0">
                <a:latin typeface="楷体" panose="02010609060101010101" pitchFamily="49" charset="-122"/>
                <a:ea typeface="楷体" panose="02010609060101010101" pitchFamily="49" charset="-122"/>
              </a:rPr>
              <a:t>]</a:t>
            </a:r>
            <a:r>
              <a:rPr lang="zh-CN" altLang="en-US" sz="3600" b="1" spc="1200" dirty="0">
                <a:latin typeface="楷体" panose="02010609060101010101" pitchFamily="49" charset="-122"/>
                <a:ea typeface="楷体" panose="02010609060101010101" pitchFamily="49" charset="-122"/>
              </a:rPr>
              <a:t>孟浩然</a:t>
            </a:r>
            <a:endParaRPr lang="en-US" altLang="zh-CN" sz="3600" b="1" spc="1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 eaLnBrk="1" hangingPunct="1">
              <a:lnSpc>
                <a:spcPct val="180000"/>
              </a:lnSpc>
              <a:defRPr/>
            </a:pPr>
            <a:r>
              <a:rPr lang="zh-CN" altLang="en-US" sz="3600" b="1" spc="1200" dirty="0">
                <a:latin typeface="楷体" panose="02010609060101010101" pitchFamily="49" charset="-122"/>
                <a:ea typeface="楷体" panose="02010609060101010101" pitchFamily="49" charset="-122"/>
              </a:rPr>
              <a:t>移舟泊烟渚，日暮客愁新。</a:t>
            </a:r>
            <a:endParaRPr lang="en-US" altLang="zh-CN" sz="3600" b="1" spc="1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 eaLnBrk="1" hangingPunct="1">
              <a:lnSpc>
                <a:spcPct val="180000"/>
              </a:lnSpc>
              <a:defRPr/>
            </a:pPr>
            <a:r>
              <a:rPr lang="zh-CN" altLang="en-US" sz="3600" b="1" spc="1200" dirty="0">
                <a:latin typeface="楷体" panose="02010609060101010101" pitchFamily="49" charset="-122"/>
                <a:ea typeface="楷体" panose="02010609060101010101" pitchFamily="49" charset="-122"/>
              </a:rPr>
              <a:t>野旷天低树，江清月近人。</a:t>
            </a:r>
          </a:p>
        </p:txBody>
      </p:sp>
      <p:sp>
        <p:nvSpPr>
          <p:cNvPr id="4" name="文本框 3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1069975" y="627063"/>
            <a:ext cx="8074025" cy="391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80000"/>
              </a:lnSpc>
              <a:defRPr/>
            </a:pPr>
            <a:r>
              <a:rPr lang="zh-CN" altLang="en-US" sz="3600" b="1" spc="1200" dirty="0">
                <a:latin typeface="楷体" panose="02010609060101010101" pitchFamily="49" charset="-122"/>
                <a:ea typeface="楷体" panose="02010609060101010101" pitchFamily="49" charset="-122"/>
              </a:rPr>
              <a:t>宿建德江</a:t>
            </a:r>
            <a:endParaRPr lang="en-US" altLang="zh-CN" sz="3600" b="1" spc="1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 eaLnBrk="1" hangingPunct="1">
              <a:lnSpc>
                <a:spcPct val="180000"/>
              </a:lnSpc>
              <a:defRPr/>
            </a:pPr>
            <a:r>
              <a:rPr lang="en-US" altLang="zh-CN" sz="3600" b="1" spc="1200" dirty="0">
                <a:latin typeface="楷体" panose="02010609060101010101" pitchFamily="49" charset="-122"/>
                <a:ea typeface="楷体" panose="02010609060101010101" pitchFamily="49" charset="-122"/>
              </a:rPr>
              <a:t>[</a:t>
            </a:r>
            <a:r>
              <a:rPr lang="zh-CN" altLang="en-US" sz="3600" b="1" spc="1200" dirty="0">
                <a:latin typeface="楷体" panose="02010609060101010101" pitchFamily="49" charset="-122"/>
                <a:ea typeface="楷体" panose="02010609060101010101" pitchFamily="49" charset="-122"/>
              </a:rPr>
              <a:t>唐</a:t>
            </a:r>
            <a:r>
              <a:rPr lang="en-US" altLang="zh-CN" sz="3600" b="1" spc="1200" dirty="0">
                <a:latin typeface="楷体" panose="02010609060101010101" pitchFamily="49" charset="-122"/>
                <a:ea typeface="楷体" panose="02010609060101010101" pitchFamily="49" charset="-122"/>
              </a:rPr>
              <a:t>]</a:t>
            </a:r>
            <a:r>
              <a:rPr lang="zh-CN" altLang="en-US" sz="3600" b="1" spc="1200" dirty="0">
                <a:latin typeface="楷体" panose="02010609060101010101" pitchFamily="49" charset="-122"/>
                <a:ea typeface="楷体" panose="02010609060101010101" pitchFamily="49" charset="-122"/>
              </a:rPr>
              <a:t>孟浩然</a:t>
            </a:r>
            <a:endParaRPr lang="en-US" altLang="zh-CN" sz="3600" b="1" spc="1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 eaLnBrk="1" hangingPunct="1">
              <a:lnSpc>
                <a:spcPct val="180000"/>
              </a:lnSpc>
              <a:defRPr/>
            </a:pPr>
            <a:r>
              <a:rPr lang="zh-CN" altLang="en-US" sz="3600" b="1" spc="1200" dirty="0">
                <a:latin typeface="楷体" panose="02010609060101010101" pitchFamily="49" charset="-122"/>
                <a:ea typeface="楷体" panose="02010609060101010101" pitchFamily="49" charset="-122"/>
              </a:rPr>
              <a:t>移舟</a:t>
            </a:r>
            <a:r>
              <a:rPr lang="zh-CN" altLang="en-US" sz="3600" b="1" spc="1200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泊</a:t>
            </a:r>
            <a:r>
              <a:rPr lang="zh-CN" altLang="en-US" sz="3600" b="1" spc="1200" dirty="0">
                <a:latin typeface="楷体" panose="02010609060101010101" pitchFamily="49" charset="-122"/>
                <a:ea typeface="楷体" panose="02010609060101010101" pitchFamily="49" charset="-122"/>
              </a:rPr>
              <a:t>烟</a:t>
            </a:r>
            <a:r>
              <a:rPr lang="zh-CN" altLang="en-US" sz="3600" b="1" spc="1200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渚</a:t>
            </a:r>
            <a:r>
              <a:rPr lang="zh-CN" altLang="en-US" sz="3600" b="1" spc="1200" dirty="0">
                <a:latin typeface="楷体" panose="02010609060101010101" pitchFamily="49" charset="-122"/>
                <a:ea typeface="楷体" panose="02010609060101010101" pitchFamily="49" charset="-122"/>
              </a:rPr>
              <a:t>，日暮客</a:t>
            </a:r>
            <a:r>
              <a:rPr lang="zh-CN" altLang="en-US" sz="3600" b="1" spc="1200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愁</a:t>
            </a:r>
            <a:r>
              <a:rPr lang="zh-CN" altLang="en-US" sz="3600" b="1" spc="1200" dirty="0">
                <a:latin typeface="楷体" panose="02010609060101010101" pitchFamily="49" charset="-122"/>
                <a:ea typeface="楷体" panose="02010609060101010101" pitchFamily="49" charset="-122"/>
              </a:rPr>
              <a:t>新。</a:t>
            </a:r>
            <a:endParaRPr lang="en-US" altLang="zh-CN" sz="3600" b="1" spc="1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 eaLnBrk="1" hangingPunct="1">
              <a:lnSpc>
                <a:spcPct val="180000"/>
              </a:lnSpc>
              <a:defRPr/>
            </a:pPr>
            <a:r>
              <a:rPr lang="zh-CN" altLang="en-US" sz="3600" b="1" spc="1200" dirty="0">
                <a:latin typeface="楷体" panose="02010609060101010101" pitchFamily="49" charset="-122"/>
                <a:ea typeface="楷体" panose="02010609060101010101" pitchFamily="49" charset="-122"/>
              </a:rPr>
              <a:t>野旷天低树，江</a:t>
            </a:r>
            <a:r>
              <a:rPr lang="zh-CN" altLang="en-US" sz="3600" b="1" spc="1200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清</a:t>
            </a:r>
            <a:r>
              <a:rPr lang="zh-CN" altLang="en-US" sz="3600" b="1" spc="1200" dirty="0">
                <a:latin typeface="楷体" panose="02010609060101010101" pitchFamily="49" charset="-122"/>
                <a:ea typeface="楷体" panose="02010609060101010101" pitchFamily="49" charset="-122"/>
              </a:rPr>
              <a:t>月</a:t>
            </a:r>
            <a:r>
              <a:rPr lang="zh-CN" altLang="en-US" sz="3600" b="1" spc="1200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近</a:t>
            </a:r>
            <a:r>
              <a:rPr lang="zh-CN" altLang="en-US" sz="3600" b="1" spc="1200" dirty="0">
                <a:latin typeface="楷体" panose="02010609060101010101" pitchFamily="49" charset="-122"/>
                <a:ea typeface="楷体" panose="02010609060101010101" pitchFamily="49" charset="-122"/>
              </a:rPr>
              <a:t>人。</a:t>
            </a:r>
          </a:p>
        </p:txBody>
      </p:sp>
      <p:sp>
        <p:nvSpPr>
          <p:cNvPr id="5" name="文本框 5"/>
          <p:cNvSpPr txBox="1">
            <a:spLocks noChangeArrowheads="1"/>
          </p:cNvSpPr>
          <p:nvPr/>
        </p:nvSpPr>
        <p:spPr bwMode="auto">
          <a:xfrm>
            <a:off x="2444750" y="2474913"/>
            <a:ext cx="9366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3200" b="1">
                <a:solidFill>
                  <a:srgbClr val="FF0000"/>
                </a:solidFill>
                <a:latin typeface="宋体" pitchFamily="2" charset="-122"/>
              </a:rPr>
              <a:t>bó</a:t>
            </a:r>
            <a:endParaRPr lang="zh-CN" altLang="en-US" sz="3200" b="1">
              <a:solidFill>
                <a:srgbClr val="FF0000"/>
              </a:solidFill>
              <a:latin typeface="宋体" pitchFamily="2" charset="-122"/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3552825" y="2425700"/>
            <a:ext cx="11350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3200" b="1">
                <a:solidFill>
                  <a:srgbClr val="FF0000"/>
                </a:solidFill>
                <a:latin typeface="宋体" pitchFamily="2" charset="-122"/>
              </a:rPr>
              <a:t>zhǔ</a:t>
            </a:r>
            <a:endParaRPr lang="zh-CN" altLang="en-US" sz="3200" b="1">
              <a:solidFill>
                <a:srgbClr val="FF0000"/>
              </a:solidFill>
              <a:latin typeface="宋体" pitchFamily="2" charset="-122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6559550" y="2425700"/>
            <a:ext cx="12477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3200" b="1">
                <a:solidFill>
                  <a:srgbClr val="FF0000"/>
                </a:solidFill>
                <a:latin typeface="宋体" pitchFamily="2" charset="-122"/>
              </a:rPr>
              <a:t>chóu</a:t>
            </a:r>
            <a:endParaRPr lang="zh-CN" altLang="en-US" sz="3200" b="1">
              <a:solidFill>
                <a:srgbClr val="FF0000"/>
              </a:solidFill>
              <a:latin typeface="宋体" pitchFamily="2" charset="-122"/>
            </a:endParaRP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5335588" y="3390900"/>
            <a:ext cx="12477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3200" b="1">
                <a:solidFill>
                  <a:srgbClr val="FF0000"/>
                </a:solidFill>
                <a:latin typeface="宋体" pitchFamily="2" charset="-122"/>
              </a:rPr>
              <a:t>qīnɡ</a:t>
            </a:r>
            <a:endParaRPr lang="zh-CN" altLang="en-US" sz="3200" b="1">
              <a:solidFill>
                <a:srgbClr val="FF0000"/>
              </a:solidFill>
              <a:latin typeface="宋体" pitchFamily="2" charset="-122"/>
            </a:endParaRPr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543675" y="3390900"/>
            <a:ext cx="12477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3200" b="1">
                <a:solidFill>
                  <a:srgbClr val="FF0000"/>
                </a:solidFill>
                <a:latin typeface="宋体" pitchFamily="2" charset="-122"/>
              </a:rPr>
              <a:t>jìn</a:t>
            </a:r>
            <a:endParaRPr lang="zh-CN" altLang="en-US" sz="3200" b="1">
              <a:solidFill>
                <a:srgbClr val="FF0000"/>
              </a:solidFill>
              <a:latin typeface="宋体" pitchFamily="2" charset="-122"/>
            </a:endParaRPr>
          </a:p>
        </p:txBody>
      </p:sp>
      <p:cxnSp>
        <p:nvCxnSpPr>
          <p:cNvPr id="11" name="直接连接符 10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H="1">
            <a:off x="2522538" y="3000375"/>
            <a:ext cx="141287" cy="4349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H="1">
            <a:off x="3138488" y="3000375"/>
            <a:ext cx="142875" cy="4349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H="1">
            <a:off x="6189663" y="3000375"/>
            <a:ext cx="142875" cy="4349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H="1">
            <a:off x="6807200" y="3000375"/>
            <a:ext cx="141288" cy="4349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H="1">
            <a:off x="2522538" y="4011613"/>
            <a:ext cx="141287" cy="4349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H="1">
            <a:off x="3138488" y="4011613"/>
            <a:ext cx="142875" cy="4349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H="1">
            <a:off x="6189663" y="4011613"/>
            <a:ext cx="142875" cy="4349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H="1">
            <a:off x="6807200" y="4011613"/>
            <a:ext cx="141288" cy="4349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/>
            </a:extLst>
          </p:cNvPr>
          <p:cNvSpPr/>
          <p:nvPr/>
        </p:nvSpPr>
        <p:spPr>
          <a:xfrm>
            <a:off x="3789363" y="892175"/>
            <a:ext cx="8016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sz="3600" b="1" spc="12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宿</a:t>
            </a:r>
          </a:p>
        </p:txBody>
      </p:sp>
      <p:sp>
        <p:nvSpPr>
          <p:cNvPr id="23" name="文本框 5"/>
          <p:cNvSpPr txBox="1">
            <a:spLocks noChangeArrowheads="1"/>
          </p:cNvSpPr>
          <p:nvPr/>
        </p:nvSpPr>
        <p:spPr bwMode="auto">
          <a:xfrm>
            <a:off x="2913063" y="301625"/>
            <a:ext cx="29305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3200" b="1">
                <a:solidFill>
                  <a:srgbClr val="0033CC"/>
                </a:solidFill>
                <a:latin typeface="宋体" pitchFamily="2" charset="-122"/>
              </a:rPr>
              <a:t>住宿，留宿。</a:t>
            </a:r>
          </a:p>
        </p:txBody>
      </p:sp>
      <p:cxnSp>
        <p:nvCxnSpPr>
          <p:cNvPr id="25" name="直接连接符 24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V="1">
            <a:off x="4518025" y="1492250"/>
            <a:ext cx="1646238" cy="0"/>
          </a:xfrm>
          <a:prstGeom prst="line">
            <a:avLst/>
          </a:prstGeom>
          <a:ln>
            <a:solidFill>
              <a:srgbClr val="0033CC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8" name="文本框 5"/>
          <p:cNvSpPr txBox="1">
            <a:spLocks noChangeArrowheads="1"/>
          </p:cNvSpPr>
          <p:nvPr/>
        </p:nvSpPr>
        <p:spPr bwMode="auto">
          <a:xfrm>
            <a:off x="6332538" y="952500"/>
            <a:ext cx="1744662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3200" b="1">
                <a:solidFill>
                  <a:srgbClr val="0033CC"/>
                </a:solidFill>
                <a:latin typeface="宋体" pitchFamily="2" charset="-122"/>
              </a:rPr>
              <a:t>地名。</a:t>
            </a:r>
          </a:p>
        </p:txBody>
      </p:sp>
      <p:sp>
        <p:nvSpPr>
          <p:cNvPr id="3" name="矩形 2">
            <a:extLst>
              <a:ext uri="{FF2B5EF4-FFF2-40B4-BE49-F238E27FC236}"/>
            </a:extLst>
          </p:cNvPr>
          <p:cNvSpPr/>
          <p:nvPr/>
        </p:nvSpPr>
        <p:spPr>
          <a:xfrm>
            <a:off x="600075" y="1603375"/>
            <a:ext cx="8016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sz="3600" b="1" spc="12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泊</a:t>
            </a:r>
          </a:p>
        </p:txBody>
      </p:sp>
      <p:sp>
        <p:nvSpPr>
          <p:cNvPr id="10" name="左大括号 9">
            <a:extLst>
              <a:ext uri="{FF2B5EF4-FFF2-40B4-BE49-F238E27FC236}"/>
            </a:extLst>
          </p:cNvPr>
          <p:cNvSpPr/>
          <p:nvPr/>
        </p:nvSpPr>
        <p:spPr>
          <a:xfrm>
            <a:off x="1235075" y="1562100"/>
            <a:ext cx="268288" cy="809625"/>
          </a:xfrm>
          <a:prstGeom prst="leftBrace">
            <a:avLst>
              <a:gd name="adj1" fmla="val 28300"/>
              <a:gd name="adj2" fmla="val 50000"/>
            </a:avLst>
          </a:prstGeom>
          <a:ln>
            <a:solidFill>
              <a:srgbClr val="0033CC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4" name="文本框 5"/>
          <p:cNvSpPr txBox="1">
            <a:spLocks noChangeArrowheads="1"/>
          </p:cNvSpPr>
          <p:nvPr/>
        </p:nvSpPr>
        <p:spPr bwMode="auto">
          <a:xfrm>
            <a:off x="1422400" y="1341438"/>
            <a:ext cx="26987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>
                <a:solidFill>
                  <a:srgbClr val="0033CC"/>
                </a:solidFill>
                <a:latin typeface="宋体" pitchFamily="2" charset="-122"/>
              </a:rPr>
              <a:t>bó</a:t>
            </a:r>
            <a:r>
              <a:rPr lang="zh-CN" altLang="en-US" sz="3200" b="1">
                <a:solidFill>
                  <a:srgbClr val="0033CC"/>
                </a:solidFill>
                <a:latin typeface="宋体" pitchFamily="2" charset="-122"/>
              </a:rPr>
              <a:t>（     ）</a:t>
            </a:r>
          </a:p>
        </p:txBody>
      </p:sp>
      <p:sp>
        <p:nvSpPr>
          <p:cNvPr id="26" name="文本框 5"/>
          <p:cNvSpPr txBox="1">
            <a:spLocks noChangeArrowheads="1"/>
          </p:cNvSpPr>
          <p:nvPr/>
        </p:nvSpPr>
        <p:spPr bwMode="auto">
          <a:xfrm>
            <a:off x="1422400" y="1882775"/>
            <a:ext cx="30956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>
                <a:solidFill>
                  <a:srgbClr val="0033CC"/>
                </a:solidFill>
                <a:latin typeface="宋体" pitchFamily="2" charset="-122"/>
              </a:rPr>
              <a:t>pō</a:t>
            </a:r>
            <a:r>
              <a:rPr lang="zh-CN" altLang="en-US" sz="3200" b="1">
                <a:solidFill>
                  <a:srgbClr val="0033CC"/>
                </a:solidFill>
                <a:latin typeface="宋体" pitchFamily="2" charset="-122"/>
              </a:rPr>
              <a:t>（     ）</a:t>
            </a:r>
          </a:p>
        </p:txBody>
      </p:sp>
      <p:sp>
        <p:nvSpPr>
          <p:cNvPr id="27" name="文本框 5"/>
          <p:cNvSpPr txBox="1">
            <a:spLocks noChangeArrowheads="1"/>
          </p:cNvSpPr>
          <p:nvPr/>
        </p:nvSpPr>
        <p:spPr bwMode="auto">
          <a:xfrm>
            <a:off x="2301875" y="1314450"/>
            <a:ext cx="11001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3200" b="1">
                <a:solidFill>
                  <a:srgbClr val="0033CC"/>
                </a:solidFill>
                <a:latin typeface="宋体" pitchFamily="2" charset="-122"/>
              </a:rPr>
              <a:t>停泊</a:t>
            </a:r>
          </a:p>
        </p:txBody>
      </p:sp>
      <p:sp>
        <p:nvSpPr>
          <p:cNvPr id="29" name="文本框 5"/>
          <p:cNvSpPr txBox="1">
            <a:spLocks noChangeArrowheads="1"/>
          </p:cNvSpPr>
          <p:nvPr/>
        </p:nvSpPr>
        <p:spPr bwMode="auto">
          <a:xfrm>
            <a:off x="2301875" y="1870075"/>
            <a:ext cx="11001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3200" b="1">
                <a:solidFill>
                  <a:srgbClr val="0033CC"/>
                </a:solidFill>
                <a:latin typeface="宋体" pitchFamily="2" charset="-122"/>
              </a:rPr>
              <a:t>湖泊</a:t>
            </a:r>
          </a:p>
        </p:txBody>
      </p:sp>
      <p:cxnSp>
        <p:nvCxnSpPr>
          <p:cNvPr id="30" name="直接连接符 29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H="1">
            <a:off x="4378325" y="1041400"/>
            <a:ext cx="141288" cy="4349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22" grpId="0"/>
      <p:bldP spid="23" grpId="0"/>
      <p:bldP spid="28" grpId="0"/>
      <p:bldP spid="3" grpId="0"/>
      <p:bldP spid="10" grpId="0" animBg="1"/>
      <p:bldP spid="24" grpId="0"/>
      <p:bldP spid="26" grpId="0"/>
      <p:bldP spid="27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/>
          <p:cNvSpPr txBox="1">
            <a:spLocks noChangeArrowheads="1"/>
          </p:cNvSpPr>
          <p:nvPr/>
        </p:nvSpPr>
        <p:spPr bwMode="auto">
          <a:xfrm>
            <a:off x="611188" y="1058863"/>
            <a:ext cx="8137525" cy="71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32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同学们，大家还记得学习古诗“四步法”吗？</a:t>
            </a:r>
          </a:p>
        </p:txBody>
      </p:sp>
      <p:grpSp>
        <p:nvGrpSpPr>
          <p:cNvPr id="17" name="组合 16"/>
          <p:cNvGrpSpPr>
            <a:grpSpLocks/>
          </p:cNvGrpSpPr>
          <p:nvPr/>
        </p:nvGrpSpPr>
        <p:grpSpPr bwMode="auto">
          <a:xfrm>
            <a:off x="2124075" y="1995488"/>
            <a:ext cx="2687638" cy="976312"/>
            <a:chOff x="1754020" y="1987619"/>
            <a:chExt cx="2688001" cy="976072"/>
          </a:xfrm>
        </p:grpSpPr>
        <p:sp>
          <p:nvSpPr>
            <p:cNvPr id="15379" name="矩形 2"/>
            <p:cNvSpPr>
              <a:spLocks noChangeArrowheads="1"/>
            </p:cNvSpPr>
            <p:nvPr/>
          </p:nvSpPr>
          <p:spPr bwMode="auto">
            <a:xfrm>
              <a:off x="1856050" y="2183267"/>
              <a:ext cx="2483943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zh-CN" altLang="en-US" sz="3200" b="1">
                  <a:solidFill>
                    <a:schemeClr val="bg1"/>
                  </a:solidFill>
                  <a:latin typeface="宋体" pitchFamily="2" charset="-122"/>
                </a:rPr>
                <a:t>（</a:t>
              </a:r>
              <a:r>
                <a:rPr lang="en-US" altLang="zh-CN" sz="3200" b="1">
                  <a:solidFill>
                    <a:schemeClr val="bg1"/>
                  </a:solidFill>
                  <a:latin typeface="宋体" pitchFamily="2" charset="-122"/>
                </a:rPr>
                <a:t>1</a:t>
              </a:r>
              <a:r>
                <a:rPr lang="zh-CN" altLang="en-US" sz="3200" b="1">
                  <a:solidFill>
                    <a:schemeClr val="bg1"/>
                  </a:solidFill>
                  <a:latin typeface="宋体" pitchFamily="2" charset="-122"/>
                </a:rPr>
                <a:t>）解诗题</a:t>
              </a:r>
            </a:p>
          </p:txBody>
        </p:sp>
        <p:grpSp>
          <p:nvGrpSpPr>
            <p:cNvPr id="15380" name="组 2"/>
            <p:cNvGrpSpPr>
              <a:grpSpLocks/>
            </p:cNvGrpSpPr>
            <p:nvPr/>
          </p:nvGrpSpPr>
          <p:grpSpPr bwMode="auto">
            <a:xfrm rot="-5400000">
              <a:off x="2609985" y="1131654"/>
              <a:ext cx="976072" cy="2688001"/>
              <a:chOff x="3007746" y="1067049"/>
              <a:chExt cx="1597462" cy="4399246"/>
            </a:xfrm>
          </p:grpSpPr>
          <p:pic>
            <p:nvPicPr>
              <p:cNvPr id="15381" name="图片 1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07746" y="1067049"/>
                <a:ext cx="1085746" cy="965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82" name="图片 1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3519462" y="4500522"/>
                <a:ext cx="1085746" cy="965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2124075" y="2994025"/>
            <a:ext cx="2687638" cy="976313"/>
            <a:chOff x="1736819" y="2846568"/>
            <a:chExt cx="2688001" cy="976072"/>
          </a:xfrm>
        </p:grpSpPr>
        <p:sp>
          <p:nvSpPr>
            <p:cNvPr id="15375" name="矩形 6"/>
            <p:cNvSpPr>
              <a:spLocks noChangeArrowheads="1"/>
            </p:cNvSpPr>
            <p:nvPr/>
          </p:nvSpPr>
          <p:spPr bwMode="auto">
            <a:xfrm>
              <a:off x="1800025" y="3042216"/>
              <a:ext cx="2561591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zh-CN" altLang="en-US" sz="3200" b="1">
                  <a:solidFill>
                    <a:schemeClr val="bg1"/>
                  </a:solidFill>
                  <a:latin typeface="宋体" pitchFamily="2" charset="-122"/>
                </a:rPr>
                <a:t>（</a:t>
              </a:r>
              <a:r>
                <a:rPr lang="en-US" altLang="zh-CN" sz="3200" b="1">
                  <a:solidFill>
                    <a:schemeClr val="bg1"/>
                  </a:solidFill>
                  <a:latin typeface="宋体" pitchFamily="2" charset="-122"/>
                </a:rPr>
                <a:t>3</a:t>
              </a:r>
              <a:r>
                <a:rPr lang="zh-CN" altLang="en-US" sz="3200" b="1">
                  <a:solidFill>
                    <a:schemeClr val="bg1"/>
                  </a:solidFill>
                  <a:latin typeface="宋体" pitchFamily="2" charset="-122"/>
                </a:rPr>
                <a:t>）明诗意</a:t>
              </a:r>
            </a:p>
          </p:txBody>
        </p:sp>
        <p:grpSp>
          <p:nvGrpSpPr>
            <p:cNvPr id="15376" name="组 2"/>
            <p:cNvGrpSpPr>
              <a:grpSpLocks/>
            </p:cNvGrpSpPr>
            <p:nvPr/>
          </p:nvGrpSpPr>
          <p:grpSpPr bwMode="auto">
            <a:xfrm rot="-5400000">
              <a:off x="2592784" y="1990603"/>
              <a:ext cx="976072" cy="2688001"/>
              <a:chOff x="3007746" y="1067049"/>
              <a:chExt cx="1597462" cy="4399246"/>
            </a:xfrm>
          </p:grpSpPr>
          <p:pic>
            <p:nvPicPr>
              <p:cNvPr id="15377" name="图片 1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07746" y="1067049"/>
                <a:ext cx="1085746" cy="965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78" name="图片 1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3519462" y="4500522"/>
                <a:ext cx="1085746" cy="965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6" name="组合 25"/>
          <p:cNvGrpSpPr>
            <a:grpSpLocks/>
          </p:cNvGrpSpPr>
          <p:nvPr/>
        </p:nvGrpSpPr>
        <p:grpSpPr bwMode="auto">
          <a:xfrm>
            <a:off x="5478463" y="1995488"/>
            <a:ext cx="2687637" cy="976312"/>
            <a:chOff x="5099619" y="1916057"/>
            <a:chExt cx="2688001" cy="976072"/>
          </a:xfrm>
        </p:grpSpPr>
        <p:sp>
          <p:nvSpPr>
            <p:cNvPr id="15371" name="矩形 3"/>
            <p:cNvSpPr>
              <a:spLocks noChangeArrowheads="1"/>
            </p:cNvSpPr>
            <p:nvPr/>
          </p:nvSpPr>
          <p:spPr bwMode="auto">
            <a:xfrm>
              <a:off x="5198122" y="2111705"/>
              <a:ext cx="249099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zh-CN" altLang="en-US" sz="3200" b="1">
                  <a:solidFill>
                    <a:schemeClr val="bg1"/>
                  </a:solidFill>
                  <a:latin typeface="宋体" pitchFamily="2" charset="-122"/>
                </a:rPr>
                <a:t>（</a:t>
              </a:r>
              <a:r>
                <a:rPr lang="en-US" altLang="zh-CN" sz="3200" b="1">
                  <a:solidFill>
                    <a:schemeClr val="bg1"/>
                  </a:solidFill>
                  <a:latin typeface="宋体" pitchFamily="2" charset="-122"/>
                </a:rPr>
                <a:t>2</a:t>
              </a:r>
              <a:r>
                <a:rPr lang="zh-CN" altLang="en-US" sz="3200" b="1">
                  <a:solidFill>
                    <a:schemeClr val="bg1"/>
                  </a:solidFill>
                  <a:latin typeface="宋体" pitchFamily="2" charset="-122"/>
                </a:rPr>
                <a:t>）知作者</a:t>
              </a:r>
            </a:p>
          </p:txBody>
        </p:sp>
        <p:grpSp>
          <p:nvGrpSpPr>
            <p:cNvPr id="15372" name="组 2"/>
            <p:cNvGrpSpPr>
              <a:grpSpLocks/>
            </p:cNvGrpSpPr>
            <p:nvPr/>
          </p:nvGrpSpPr>
          <p:grpSpPr bwMode="auto">
            <a:xfrm rot="-5400000">
              <a:off x="5955584" y="1060092"/>
              <a:ext cx="976072" cy="2688001"/>
              <a:chOff x="3007746" y="1067049"/>
              <a:chExt cx="1597462" cy="4399246"/>
            </a:xfrm>
          </p:grpSpPr>
          <p:pic>
            <p:nvPicPr>
              <p:cNvPr id="15373" name="图片 2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07746" y="1067049"/>
                <a:ext cx="1085746" cy="965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74" name="图片 2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3519462" y="4500522"/>
                <a:ext cx="1085746" cy="965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7" name="组合 26"/>
          <p:cNvGrpSpPr>
            <a:grpSpLocks/>
          </p:cNvGrpSpPr>
          <p:nvPr/>
        </p:nvGrpSpPr>
        <p:grpSpPr bwMode="auto">
          <a:xfrm>
            <a:off x="5478463" y="2994025"/>
            <a:ext cx="2687637" cy="976313"/>
            <a:chOff x="5099619" y="3053259"/>
            <a:chExt cx="2688001" cy="976072"/>
          </a:xfrm>
        </p:grpSpPr>
        <p:sp>
          <p:nvSpPr>
            <p:cNvPr id="15367" name="矩形 4"/>
            <p:cNvSpPr>
              <a:spLocks noChangeArrowheads="1"/>
            </p:cNvSpPr>
            <p:nvPr/>
          </p:nvSpPr>
          <p:spPr bwMode="auto">
            <a:xfrm>
              <a:off x="5198122" y="3248907"/>
              <a:ext cx="249099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zh-CN" altLang="en-US" sz="3200" b="1">
                  <a:solidFill>
                    <a:schemeClr val="bg1"/>
                  </a:solidFill>
                  <a:latin typeface="宋体" pitchFamily="2" charset="-122"/>
                </a:rPr>
                <a:t>（</a:t>
              </a:r>
              <a:r>
                <a:rPr lang="en-US" altLang="zh-CN" sz="3200" b="1">
                  <a:solidFill>
                    <a:schemeClr val="bg1"/>
                  </a:solidFill>
                  <a:latin typeface="宋体" pitchFamily="2" charset="-122"/>
                </a:rPr>
                <a:t>4</a:t>
              </a:r>
              <a:r>
                <a:rPr lang="zh-CN" altLang="en-US" sz="3200" b="1">
                  <a:solidFill>
                    <a:schemeClr val="bg1"/>
                  </a:solidFill>
                  <a:latin typeface="宋体" pitchFamily="2" charset="-122"/>
                </a:rPr>
                <a:t>）悟诗情</a:t>
              </a:r>
            </a:p>
          </p:txBody>
        </p:sp>
        <p:grpSp>
          <p:nvGrpSpPr>
            <p:cNvPr id="15368" name="组 2"/>
            <p:cNvGrpSpPr>
              <a:grpSpLocks/>
            </p:cNvGrpSpPr>
            <p:nvPr/>
          </p:nvGrpSpPr>
          <p:grpSpPr bwMode="auto">
            <a:xfrm rot="-5400000">
              <a:off x="5955584" y="2197294"/>
              <a:ext cx="976072" cy="2688001"/>
              <a:chOff x="3007746" y="1067049"/>
              <a:chExt cx="1597462" cy="4399246"/>
            </a:xfrm>
          </p:grpSpPr>
          <p:pic>
            <p:nvPicPr>
              <p:cNvPr id="15369" name="图片 2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07746" y="1067049"/>
                <a:ext cx="1085746" cy="965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70" name="图片 2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3519462" y="4500522"/>
                <a:ext cx="1085746" cy="965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5"/>
          <p:cNvSpPr txBox="1">
            <a:spLocks noChangeArrowheads="1"/>
          </p:cNvSpPr>
          <p:nvPr/>
        </p:nvSpPr>
        <p:spPr bwMode="auto">
          <a:xfrm>
            <a:off x="755650" y="0"/>
            <a:ext cx="576263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32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作</a:t>
            </a:r>
            <a:endParaRPr lang="en-US" altLang="zh-CN" sz="3200" b="1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pPr algn="ctr" eaLnBrk="1" hangingPunct="1"/>
            <a:r>
              <a:rPr lang="zh-CN" altLang="en-US" sz="32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者</a:t>
            </a:r>
            <a:endParaRPr lang="en-US" altLang="zh-CN" sz="3200" b="1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pPr algn="ctr" eaLnBrk="1" hangingPunct="1"/>
            <a:r>
              <a:rPr lang="zh-CN" altLang="en-US" sz="32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简</a:t>
            </a:r>
            <a:endParaRPr lang="en-US" altLang="zh-CN" sz="3200" b="1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pPr algn="ctr" eaLnBrk="1" hangingPunct="1"/>
            <a:r>
              <a:rPr lang="zh-CN" altLang="en-US" sz="32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介</a:t>
            </a:r>
          </a:p>
        </p:txBody>
      </p:sp>
      <p:pic>
        <p:nvPicPr>
          <p:cNvPr id="8" name="图片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2211388"/>
            <a:ext cx="2971800" cy="342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组合 10"/>
          <p:cNvGrpSpPr>
            <a:grpSpLocks/>
          </p:cNvGrpSpPr>
          <p:nvPr/>
        </p:nvGrpSpPr>
        <p:grpSpPr bwMode="auto">
          <a:xfrm flipH="1">
            <a:off x="3019425" y="1190625"/>
            <a:ext cx="5629275" cy="3111500"/>
            <a:chOff x="449499" y="1170228"/>
            <a:chExt cx="5668609" cy="3189227"/>
          </a:xfrm>
        </p:grpSpPr>
        <p:sp>
          <p:nvSpPr>
            <p:cNvPr id="10" name="对话气泡: 圆角矩形 9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475076" y="1170228"/>
              <a:ext cx="5617454" cy="3138786"/>
            </a:xfrm>
            <a:prstGeom prst="wedgeRoundRectCallout">
              <a:avLst>
                <a:gd name="adj1" fmla="val 59937"/>
                <a:gd name="adj2" fmla="val -4920"/>
                <a:gd name="adj3" fmla="val 16667"/>
              </a:avLst>
            </a:prstGeom>
            <a:solidFill>
              <a:srgbClr val="46505C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6395" name="文本框 8"/>
            <p:cNvSpPr txBox="1">
              <a:spLocks noChangeArrowheads="1"/>
            </p:cNvSpPr>
            <p:nvPr/>
          </p:nvSpPr>
          <p:spPr bwMode="auto">
            <a:xfrm>
              <a:off x="449499" y="1236313"/>
              <a:ext cx="5668609" cy="3123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</a:pPr>
              <a:r>
                <a:rPr lang="zh-CN" altLang="en-US" sz="3200" b="1">
                  <a:latin typeface="楷体" pitchFamily="49" charset="-122"/>
                  <a:ea typeface="楷体" pitchFamily="49" charset="-122"/>
                </a:rPr>
                <a:t>    </a:t>
              </a:r>
              <a:r>
                <a:rPr lang="zh-CN" altLang="en-US" sz="3200" b="1">
                  <a:solidFill>
                    <a:srgbClr val="FFC000"/>
                  </a:solidFill>
                  <a:latin typeface="楷体" pitchFamily="49" charset="-122"/>
                  <a:ea typeface="楷体" pitchFamily="49" charset="-122"/>
                </a:rPr>
                <a:t>孟浩然</a:t>
              </a:r>
              <a:r>
                <a:rPr lang="zh-CN" altLang="en-US" sz="3200" b="1">
                  <a:solidFill>
                    <a:schemeClr val="bg1"/>
                  </a:solidFill>
                  <a:latin typeface="楷体" pitchFamily="49" charset="-122"/>
                  <a:ea typeface="楷体" pitchFamily="49" charset="-122"/>
                </a:rPr>
                <a:t>自幼聪颖好学，抱负高远，青年时就作诗多首，“有声于江楚间”。当他奔赴京城，想要求取功名、施展才华之时，却总是名落孙山。</a:t>
              </a:r>
            </a:p>
          </p:txBody>
        </p:sp>
      </p:grpSp>
      <p:grpSp>
        <p:nvGrpSpPr>
          <p:cNvPr id="17" name="组合 16">
            <a:extLst>
              <a:ext uri="{FF2B5EF4-FFF2-40B4-BE49-F238E27FC236}"/>
            </a:extLst>
          </p:cNvPr>
          <p:cNvGrpSpPr>
            <a:grpSpLocks/>
          </p:cNvGrpSpPr>
          <p:nvPr/>
        </p:nvGrpSpPr>
        <p:grpSpPr bwMode="auto">
          <a:xfrm flipH="1">
            <a:off x="3066750" y="1168608"/>
            <a:ext cx="5628376" cy="3061716"/>
            <a:chOff x="443771" y="1170228"/>
            <a:chExt cx="5668609" cy="3138238"/>
          </a:xfrm>
          <a:solidFill>
            <a:srgbClr val="46505C"/>
          </a:solidFill>
        </p:grpSpPr>
        <p:sp>
          <p:nvSpPr>
            <p:cNvPr id="18" name="对话气泡: 圆角矩形 17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474905" y="1170228"/>
              <a:ext cx="5617798" cy="3138238"/>
            </a:xfrm>
            <a:prstGeom prst="wedgeRoundRectCallout">
              <a:avLst>
                <a:gd name="adj1" fmla="val 59937"/>
                <a:gd name="adj2" fmla="val -4920"/>
                <a:gd name="adj3" fmla="val 16667"/>
              </a:avLst>
            </a:prstGeom>
            <a:grpFill/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325" name="文本框 18">
              <a:extLst>
                <a:ext uri="{FF2B5EF4-FFF2-40B4-BE49-F238E27FC236}"/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771" y="1492304"/>
              <a:ext cx="5668609" cy="2436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defRPr/>
              </a:pPr>
              <a:r>
                <a:rPr lang="zh-CN" altLang="en-US" sz="32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后经人举荐，他受到了唐玄宗的召见。在唐玄宗面前，孟浩然一展所学，朗诵了自己的得意之作</a:t>
              </a:r>
              <a:r>
                <a:rPr lang="en-US" altLang="zh-CN" sz="32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《</a:t>
              </a:r>
              <a:r>
                <a:rPr lang="zh-CN" altLang="en-US" sz="32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岁暮归南山</a:t>
              </a:r>
              <a:r>
                <a:rPr lang="en-US" altLang="zh-CN" sz="32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》</a:t>
              </a:r>
              <a:r>
                <a:rPr lang="zh-CN" altLang="en-US" sz="32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。</a:t>
              </a:r>
            </a:p>
          </p:txBody>
        </p:sp>
      </p:grpSp>
      <p:grpSp>
        <p:nvGrpSpPr>
          <p:cNvPr id="20" name="组合 19"/>
          <p:cNvGrpSpPr>
            <a:grpSpLocks/>
          </p:cNvGrpSpPr>
          <p:nvPr/>
        </p:nvGrpSpPr>
        <p:grpSpPr bwMode="auto">
          <a:xfrm flipH="1">
            <a:off x="3090863" y="1168400"/>
            <a:ext cx="5578475" cy="3081338"/>
            <a:chOff x="475076" y="1170228"/>
            <a:chExt cx="5617454" cy="3159892"/>
          </a:xfrm>
        </p:grpSpPr>
        <p:sp>
          <p:nvSpPr>
            <p:cNvPr id="21" name="对话气泡: 圆角矩形 20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475076" y="1170228"/>
              <a:ext cx="5617454" cy="3138728"/>
            </a:xfrm>
            <a:prstGeom prst="wedgeRoundRectCallout">
              <a:avLst>
                <a:gd name="adj1" fmla="val 59937"/>
                <a:gd name="adj2" fmla="val -4920"/>
                <a:gd name="adj3" fmla="val 16667"/>
              </a:avLst>
            </a:prstGeom>
            <a:solidFill>
              <a:srgbClr val="46505C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393" name="文本框 21"/>
            <p:cNvSpPr txBox="1">
              <a:spLocks noChangeArrowheads="1"/>
            </p:cNvSpPr>
            <p:nvPr/>
          </p:nvSpPr>
          <p:spPr bwMode="auto">
            <a:xfrm>
              <a:off x="652087" y="1286413"/>
              <a:ext cx="5279799" cy="3043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</a:pPr>
              <a:r>
                <a:rPr lang="zh-CN" altLang="en-US" sz="3200" b="1">
                  <a:solidFill>
                    <a:schemeClr val="bg1"/>
                  </a:solidFill>
                  <a:latin typeface="楷体" pitchFamily="49" charset="-122"/>
                  <a:ea typeface="楷体" pitchFamily="49" charset="-122"/>
                </a:rPr>
                <a:t>然而，诗中的“不才明主弃，多病故人疏”两句让唐玄宗大发雷霆。因此求官不成、踌躇满志的孟浩然最终被逐出了京城。</a:t>
              </a:r>
            </a:p>
          </p:txBody>
        </p:sp>
      </p:grpSp>
      <p:grpSp>
        <p:nvGrpSpPr>
          <p:cNvPr id="23" name="组合 22">
            <a:extLst>
              <a:ext uri="{FF2B5EF4-FFF2-40B4-BE49-F238E27FC236}"/>
            </a:extLst>
          </p:cNvPr>
          <p:cNvGrpSpPr>
            <a:grpSpLocks/>
          </p:cNvGrpSpPr>
          <p:nvPr/>
        </p:nvGrpSpPr>
        <p:grpSpPr bwMode="auto">
          <a:xfrm flipH="1">
            <a:off x="3041472" y="1181466"/>
            <a:ext cx="5581079" cy="3061717"/>
            <a:chOff x="474218" y="1170228"/>
            <a:chExt cx="5619172" cy="3138238"/>
          </a:xfrm>
          <a:solidFill>
            <a:srgbClr val="46505C"/>
          </a:solidFill>
        </p:grpSpPr>
        <p:sp>
          <p:nvSpPr>
            <p:cNvPr id="24" name="对话气泡: 圆角矩形 23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474218" y="1170228"/>
              <a:ext cx="5619172" cy="3138238"/>
            </a:xfrm>
            <a:prstGeom prst="wedgeRoundRectCallout">
              <a:avLst>
                <a:gd name="adj1" fmla="val 59937"/>
                <a:gd name="adj2" fmla="val -4920"/>
                <a:gd name="adj3" fmla="val 16667"/>
              </a:avLst>
            </a:prstGeom>
            <a:grpFill/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3321" name="文本框 24">
              <a:extLst>
                <a:ext uri="{FF2B5EF4-FFF2-40B4-BE49-F238E27FC236}"/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787" y="1528027"/>
              <a:ext cx="4833783" cy="251744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defRPr/>
              </a:pPr>
              <a:r>
                <a:rPr lang="zh-CN" altLang="en-US" sz="32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    在这样的心境之下，孟浩然南下吴越，在建德江停舟过夜时，写下了这首</a:t>
              </a:r>
              <a:r>
                <a:rPr lang="en-US" altLang="zh-CN" sz="32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《</a:t>
              </a:r>
              <a:r>
                <a:rPr lang="zh-CN" altLang="en-US" sz="32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宿建德江</a:t>
              </a:r>
              <a:r>
                <a:rPr lang="en-US" altLang="zh-CN" sz="32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》</a:t>
              </a:r>
              <a:r>
                <a:rPr lang="zh-CN" altLang="en-US" sz="32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。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文本框 5"/>
          <p:cNvSpPr txBox="1">
            <a:spLocks noChangeArrowheads="1"/>
          </p:cNvSpPr>
          <p:nvPr/>
        </p:nvSpPr>
        <p:spPr bwMode="auto">
          <a:xfrm>
            <a:off x="755650" y="0"/>
            <a:ext cx="503238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32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品</a:t>
            </a:r>
            <a:endParaRPr lang="en-US" altLang="zh-CN" sz="3200" b="1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pPr algn="ctr" eaLnBrk="1" hangingPunct="1"/>
            <a:r>
              <a:rPr lang="zh-CN" altLang="en-US" sz="32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读</a:t>
            </a:r>
            <a:endParaRPr lang="en-US" altLang="zh-CN" sz="3200" b="1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pPr algn="ctr" eaLnBrk="1" hangingPunct="1"/>
            <a:r>
              <a:rPr lang="zh-CN" altLang="en-US" sz="32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诗</a:t>
            </a:r>
            <a:endParaRPr lang="en-US" altLang="zh-CN" sz="3200" b="1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pPr algn="ctr" eaLnBrk="1" hangingPunct="1"/>
            <a:r>
              <a:rPr lang="zh-CN" altLang="en-US" sz="32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词</a:t>
            </a:r>
          </a:p>
        </p:txBody>
      </p:sp>
      <p:sp>
        <p:nvSpPr>
          <p:cNvPr id="5" name="文本框 5"/>
          <p:cNvSpPr txBox="1">
            <a:spLocks noChangeArrowheads="1"/>
          </p:cNvSpPr>
          <p:nvPr/>
        </p:nvSpPr>
        <p:spPr bwMode="auto">
          <a:xfrm>
            <a:off x="611188" y="2185988"/>
            <a:ext cx="5400675" cy="249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Font typeface="Wingdings" pitchFamily="2" charset="2"/>
              <a:buChar char="n"/>
            </a:pPr>
            <a:r>
              <a:rPr lang="zh-CN" altLang="en-US" sz="3000" b="1">
                <a:solidFill>
                  <a:srgbClr val="46505C"/>
                </a:solidFill>
                <a:latin typeface="宋体" pitchFamily="2" charset="-122"/>
              </a:rPr>
              <a:t>这首诗大概讲的什么意思？</a:t>
            </a:r>
            <a:endParaRPr lang="en-US" altLang="zh-CN" sz="3000" b="1">
              <a:solidFill>
                <a:srgbClr val="46505C"/>
              </a:solidFill>
              <a:latin typeface="宋体" pitchFamily="2" charset="-122"/>
            </a:endParaRPr>
          </a:p>
          <a:p>
            <a:pPr eaLnBrk="1" hangingPunct="1">
              <a:lnSpc>
                <a:spcPct val="130000"/>
              </a:lnSpc>
              <a:buFont typeface="Wingdings" pitchFamily="2" charset="2"/>
              <a:buChar char="n"/>
            </a:pPr>
            <a:r>
              <a:rPr lang="zh-CN" altLang="en-US" sz="3000" b="1">
                <a:solidFill>
                  <a:srgbClr val="46505C"/>
                </a:solidFill>
                <a:latin typeface="宋体" pitchFamily="2" charset="-122"/>
              </a:rPr>
              <a:t>诗里的哪个字、哪些词在向你传递诗人的感觉和情绪，可以做做记号。</a:t>
            </a:r>
          </a:p>
        </p:txBody>
      </p: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5927725" y="2060575"/>
            <a:ext cx="2592388" cy="2613025"/>
            <a:chOff x="5928429" y="2061200"/>
            <a:chExt cx="2592288" cy="2611986"/>
          </a:xfrm>
        </p:grpSpPr>
        <p:pic>
          <p:nvPicPr>
            <p:cNvPr id="17414" name="图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8429" y="2061200"/>
              <a:ext cx="2592288" cy="26119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5" name="矩形 5"/>
            <p:cNvSpPr>
              <a:spLocks noChangeArrowheads="1"/>
            </p:cNvSpPr>
            <p:nvPr/>
          </p:nvSpPr>
          <p:spPr bwMode="auto">
            <a:xfrm>
              <a:off x="6668971" y="2260324"/>
              <a:ext cx="1111203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zh-CN" altLang="en-US" sz="7200" b="1">
                  <a:solidFill>
                    <a:srgbClr val="FF0000"/>
                  </a:solidFill>
                  <a:latin typeface="楷体" pitchFamily="49" charset="-122"/>
                  <a:ea typeface="楷体" pitchFamily="49" charset="-122"/>
                </a:rPr>
                <a:t>愁</a:t>
              </a:r>
            </a:p>
          </p:txBody>
        </p:sp>
      </p:grp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1403350" y="338138"/>
            <a:ext cx="6337300" cy="192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en-US" sz="3200" b="1">
                <a:solidFill>
                  <a:srgbClr val="46505C"/>
                </a:solidFill>
                <a:latin typeface="黑体" pitchFamily="49" charset="-122"/>
                <a:ea typeface="黑体" pitchFamily="49" charset="-122"/>
              </a:rPr>
              <a:t>    请同学们静静地默读这首</a:t>
            </a:r>
            <a:r>
              <a:rPr lang="en-US" altLang="zh-CN" sz="3200" b="1">
                <a:solidFill>
                  <a:srgbClr val="46505C"/>
                </a:solidFill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sz="3200" b="1">
                <a:solidFill>
                  <a:srgbClr val="46505C"/>
                </a:solidFill>
                <a:latin typeface="黑体" pitchFamily="49" charset="-122"/>
                <a:ea typeface="黑体" pitchFamily="49" charset="-122"/>
              </a:rPr>
              <a:t>宿建德江</a:t>
            </a:r>
            <a:r>
              <a:rPr lang="en-US" altLang="zh-CN" sz="3200" b="1">
                <a:solidFill>
                  <a:srgbClr val="46505C"/>
                </a:solidFill>
                <a:latin typeface="黑体" pitchFamily="49" charset="-122"/>
                <a:ea typeface="黑体" pitchFamily="49" charset="-122"/>
              </a:rPr>
              <a:t>》</a:t>
            </a:r>
            <a:r>
              <a:rPr lang="zh-CN" altLang="en-US" sz="3200" b="1">
                <a:solidFill>
                  <a:srgbClr val="46505C"/>
                </a:solidFill>
                <a:latin typeface="黑体" pitchFamily="49" charset="-122"/>
                <a:ea typeface="黑体" pitchFamily="49" charset="-122"/>
              </a:rPr>
              <a:t>，结合书上的插图和注释，想一想：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606114829"/>
  <p:tag name="MH_LIBRARY" val="GRAPHIC"/>
  <p:tag name="MH_TYPE" val="Other"/>
  <p:tag name="MH_ORDER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606114829"/>
  <p:tag name="MH_LIBRARY" val="GRAPHIC"/>
  <p:tag name="MH_TYPE" val="Other"/>
  <p:tag name="MH_ORDER" val="2"/>
</p:tagLst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5283</TotalTime>
  <Words>2537</Words>
  <PresentationFormat>全屏显示(16:9)</PresentationFormat>
  <Paragraphs>295</Paragraphs>
  <Slides>59</Slides>
  <Notes>1</Notes>
  <HiddenSlides>0</HiddenSlides>
  <MMClips>2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70" baseType="lpstr">
      <vt:lpstr>Calibri</vt:lpstr>
      <vt:lpstr>宋体</vt:lpstr>
      <vt:lpstr>Arial</vt:lpstr>
      <vt:lpstr>等线 Light</vt:lpstr>
      <vt:lpstr>等线</vt:lpstr>
      <vt:lpstr>黑体</vt:lpstr>
      <vt:lpstr>楷体</vt:lpstr>
      <vt:lpstr>李旭科书法 v1.4</vt:lpstr>
      <vt:lpstr>Wingdings</vt:lpstr>
      <vt:lpstr>KaiTi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2016-10-29T08:56:49Z</dcterms:created>
  <dcterms:modified xsi:type="dcterms:W3CDTF">2019-08-17T13:16:29Z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内容">
    <vt:lpwstr>状元成才路</vt:lpwstr>
  </property>
</Properties>
</file>